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6858000" cx="9144000"/>
  <p:notesSz cx="6858000" cy="9144000"/>
  <p:embeddedFontLst>
    <p:embeddedFont>
      <p:font typeface="Overlock"/>
      <p:regular r:id="rId66"/>
      <p:bold r:id="rId67"/>
      <p:italic r:id="rId68"/>
      <p:boldItalic r:id="rId69"/>
    </p:embeddedFont>
    <p:embeddedFont>
      <p:font typeface="Garamond"/>
      <p:regular r:id="rId70"/>
      <p:bold r:id="rId71"/>
      <p:italic r:id="rId72"/>
      <p:boldItalic r:id="rId73"/>
    </p:embeddedFont>
    <p:embeddedFont>
      <p:font typeface="Constantia"/>
      <p:regular r:id="rId74"/>
      <p:bold r:id="rId75"/>
      <p:italic r:id="rId76"/>
      <p:boldItalic r:id="rId77"/>
    </p:embeddedFont>
    <p:embeddedFont>
      <p:font typeface="Arial Narrow"/>
      <p:regular r:id="rId78"/>
      <p:bold r:id="rId79"/>
      <p:italic r:id="rId80"/>
      <p:boldItalic r:id="rId81"/>
    </p:embeddedFont>
    <p:embeddedFont>
      <p:font typeface="Tahoma"/>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84" roundtripDataSignature="AMtx7mgkquZn2ga2xEgdwKCTbk78Mj9o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customschemas.google.com/relationships/presentationmetadata" Target="metadata"/><Relationship Id="rId83" Type="http://schemas.openxmlformats.org/officeDocument/2006/relationships/font" Target="fonts/Tahoma-bold.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ArialNarrow-italic.fntdata"/><Relationship Id="rId82" Type="http://schemas.openxmlformats.org/officeDocument/2006/relationships/font" Target="fonts/Tahoma-regular.fntdata"/><Relationship Id="rId81" Type="http://schemas.openxmlformats.org/officeDocument/2006/relationships/font" Target="fonts/ArialNarrow-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Garamond-boldItalic.fntdata"/><Relationship Id="rId72" Type="http://schemas.openxmlformats.org/officeDocument/2006/relationships/font" Target="fonts/Garamond-italic.fntdata"/><Relationship Id="rId31" Type="http://schemas.openxmlformats.org/officeDocument/2006/relationships/slide" Target="slides/slide24.xml"/><Relationship Id="rId75" Type="http://schemas.openxmlformats.org/officeDocument/2006/relationships/font" Target="fonts/Constantia-bold.fntdata"/><Relationship Id="rId30" Type="http://schemas.openxmlformats.org/officeDocument/2006/relationships/slide" Target="slides/slide23.xml"/><Relationship Id="rId74" Type="http://schemas.openxmlformats.org/officeDocument/2006/relationships/font" Target="fonts/Constantia-regular.fntdata"/><Relationship Id="rId33" Type="http://schemas.openxmlformats.org/officeDocument/2006/relationships/slide" Target="slides/slide26.xml"/><Relationship Id="rId77" Type="http://schemas.openxmlformats.org/officeDocument/2006/relationships/font" Target="fonts/Constantia-boldItalic.fntdata"/><Relationship Id="rId32" Type="http://schemas.openxmlformats.org/officeDocument/2006/relationships/slide" Target="slides/slide25.xml"/><Relationship Id="rId76" Type="http://schemas.openxmlformats.org/officeDocument/2006/relationships/font" Target="fonts/Constantia-italic.fntdata"/><Relationship Id="rId35" Type="http://schemas.openxmlformats.org/officeDocument/2006/relationships/slide" Target="slides/slide28.xml"/><Relationship Id="rId79" Type="http://schemas.openxmlformats.org/officeDocument/2006/relationships/font" Target="fonts/ArialNarrow-bold.fntdata"/><Relationship Id="rId34" Type="http://schemas.openxmlformats.org/officeDocument/2006/relationships/slide" Target="slides/slide27.xml"/><Relationship Id="rId78" Type="http://schemas.openxmlformats.org/officeDocument/2006/relationships/font" Target="fonts/ArialNarrow-regular.fntdata"/><Relationship Id="rId71" Type="http://schemas.openxmlformats.org/officeDocument/2006/relationships/font" Target="fonts/Garamond-bold.fntdata"/><Relationship Id="rId70" Type="http://schemas.openxmlformats.org/officeDocument/2006/relationships/font" Target="fonts/Garamond-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Overlock-regular.fntdata"/><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Overlock-italic.fntdata"/><Relationship Id="rId23" Type="http://schemas.openxmlformats.org/officeDocument/2006/relationships/slide" Target="slides/slide16.xml"/><Relationship Id="rId67" Type="http://schemas.openxmlformats.org/officeDocument/2006/relationships/font" Target="fonts/Overlock-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verlock-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lt1"/>
                </a:solidFill>
                <a:latin typeface="Arial"/>
                <a:ea typeface="Arial"/>
                <a:cs typeface="Arial"/>
                <a:sym typeface="Arial"/>
              </a:rPr>
              <a:t>‹#›</a:t>
            </a:fld>
            <a:endParaRPr sz="1200">
              <a:solidFill>
                <a:schemeClr val="lt1"/>
              </a:solidFill>
              <a:latin typeface="Arial"/>
              <a:ea typeface="Arial"/>
              <a:cs typeface="Arial"/>
              <a:sym typeface="Arial"/>
            </a:endParaRPr>
          </a:p>
        </p:txBody>
      </p:sp>
      <p:sp>
        <p:nvSpPr>
          <p:cNvPr id="196" name="Google Shape;19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7" name="Google Shape;19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93" name="Google Shape;29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4" name="Google Shape;29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0" name="Google Shape;30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8" name="Google Shape;30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4" name="Google Shape;31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 name="Google Shape;32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7" name="Google Shape;32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3" name="Google Shape;33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9" name="Google Shape;33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5" name="Google Shape;34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2" name="Google Shape;35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9" name="Google Shape;35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4" name="Google Shape;37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0" name="Google Shape;38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6" name="Google Shape;38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92" name="Google Shape;39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3" name="Google Shape;393;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00" name="Google Shape;40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1" name="Google Shape;40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16" name="Google Shape;41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7" name="Google Shape;41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2" name="Google Shape;432;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8" name="Google Shape;43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8" name="Google Shape;44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7" name="Google Shape;46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4" name="Google Shape;48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7" name="Google Shape;49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5" name="Google Shape;50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1" name="Google Shape;51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519" name="Google Shape;51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0" name="Google Shape;520;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http://en.wikipedia.org/wiki/Positive_feedback_loop#In_biology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6" name="Google Shape;52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3" name="Google Shape;53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8" name="Google Shape;53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546" name="Google Shape;546;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7" name="Google Shape;547;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http://en.wikipedia.org/wiki/Positive_feedback_loop#In_biology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3" name="Google Shape;55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559" name="Google Shape;55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0" name="Google Shape;560;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http://en.wikipedia.org/wiki/Positive_feedback_loop#In_biology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66" name="Google Shape;56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7" name="Google Shape;56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73" name="Google Shape;573;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4" name="Google Shape;574;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80" name="Google Shape;58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1" name="Google Shape;581;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89" name="Google Shape;58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0" name="Google Shape;590;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7" name="Google Shape;597;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6" name="Google Shape;62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3" name="Google Shape;63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6" name="Google Shape;64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8" name="Google Shape;66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4" name="Google Shape;67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0" name="Google Shape;68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5" name="Google Shape;68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1" name="Google Shape;691;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7" name="Google Shape;69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3" name="Google Shape;70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9" name="Google Shape;709;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3" name="Google Shape;27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Calibri"/>
                <a:ea typeface="Calibri"/>
                <a:cs typeface="Calibri"/>
                <a:sym typeface="Calibri"/>
              </a:rPr>
              <a:t>A sub-discipline of biology, its focus is in how organisms, organ systems, organs, cells, and bio-molecules carry out the chemical or physical functions that exist in a living system.</a:t>
            </a:r>
            <a:endParaRPr/>
          </a:p>
          <a:p>
            <a:pPr indent="0" lvl="0" marL="0" rtl="0" algn="l">
              <a:spcBef>
                <a:spcPts val="360"/>
              </a:spcBef>
              <a:spcAft>
                <a:spcPts val="0"/>
              </a:spcAft>
              <a:buNone/>
            </a:pPr>
            <a:r>
              <a:t/>
            </a:r>
            <a:endParaRPr baseline="30000">
              <a:latin typeface="Calibri"/>
              <a:ea typeface="Calibri"/>
              <a:cs typeface="Calibri"/>
              <a:sym typeface="Calibri"/>
            </a:endParaRPr>
          </a:p>
          <a:p>
            <a:pPr indent="0" lvl="0" marL="0" rtl="0" algn="l">
              <a:spcBef>
                <a:spcPts val="360"/>
              </a:spcBef>
              <a:spcAft>
                <a:spcPts val="0"/>
              </a:spcAft>
              <a:buNone/>
            </a:pPr>
            <a:r>
              <a:rPr b="1" lang="en-US">
                <a:latin typeface="Arial Narrow"/>
                <a:ea typeface="Arial Narrow"/>
                <a:cs typeface="Arial Narrow"/>
                <a:sym typeface="Arial Narrow"/>
              </a:rPr>
              <a:t>Human physiology </a:t>
            </a:r>
            <a:r>
              <a:rPr lang="en-US">
                <a:latin typeface="Arial Narrow"/>
                <a:ea typeface="Arial Narrow"/>
                <a:cs typeface="Arial Narrow"/>
                <a:sym typeface="Arial Narrow"/>
              </a:rPr>
              <a:t>seeks to understand the mechanisms that work to keep the human body alive and functioning, through scientific enquiry into the nature of mechanical, physical, and biochemical functions of humans, their organs, and the cells of which they are composed</a:t>
            </a:r>
            <a:endParaRPr/>
          </a:p>
          <a:p>
            <a:pPr indent="0" lvl="0" marL="0" rtl="0" algn="l">
              <a:spcBef>
                <a:spcPts val="360"/>
              </a:spcBef>
              <a:spcAft>
                <a:spcPts val="0"/>
              </a:spcAft>
              <a:buNone/>
            </a:pPr>
            <a:r>
              <a:t/>
            </a:r>
            <a:endParaRPr baseline="30000">
              <a:latin typeface="Calibri"/>
              <a:ea typeface="Calibri"/>
              <a:cs typeface="Calibri"/>
              <a:sym typeface="Calibri"/>
            </a:endParaRPr>
          </a:p>
          <a:p>
            <a:pPr indent="0" lvl="0" marL="0" rtl="0" algn="l">
              <a:spcBef>
                <a:spcPts val="360"/>
              </a:spcBef>
              <a:spcAft>
                <a:spcPts val="0"/>
              </a:spcAft>
              <a:buNone/>
            </a:pPr>
            <a:r>
              <a:t/>
            </a:r>
            <a:endParaRPr>
              <a:latin typeface="Times New Roman"/>
              <a:ea typeface="Times New Roman"/>
              <a:cs typeface="Times New Roman"/>
              <a:sym typeface="Times New Roman"/>
            </a:endParaRPr>
          </a:p>
        </p:txBody>
      </p:sp>
      <p:sp>
        <p:nvSpPr>
          <p:cNvPr id="274" name="Google Shape;274;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286" name="Google Shape;28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7" name="Google Shape;28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20" name="Shape 20"/>
        <p:cNvGrpSpPr/>
        <p:nvPr/>
      </p:nvGrpSpPr>
      <p:grpSpPr>
        <a:xfrm>
          <a:off x="0" y="0"/>
          <a:ext cx="0" cy="0"/>
          <a:chOff x="0" y="0"/>
          <a:chExt cx="0" cy="0"/>
        </a:xfrm>
      </p:grpSpPr>
      <p:sp>
        <p:nvSpPr>
          <p:cNvPr id="21" name="Google Shape;21;p64"/>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64"/>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23" name="Google Shape;23;p6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7" name="Shape 87"/>
        <p:cNvGrpSpPr/>
        <p:nvPr/>
      </p:nvGrpSpPr>
      <p:grpSpPr>
        <a:xfrm>
          <a:off x="0" y="0"/>
          <a:ext cx="0" cy="0"/>
          <a:chOff x="0" y="0"/>
          <a:chExt cx="0" cy="0"/>
        </a:xfrm>
      </p:grpSpPr>
      <p:sp>
        <p:nvSpPr>
          <p:cNvPr id="88" name="Google Shape;88;p75"/>
          <p:cNvSpPr/>
          <p:nvPr/>
        </p:nvSpPr>
        <p:spPr>
          <a:xfrm flipH="1" rot="-10380000">
            <a:off x="3165753" y="1108077"/>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89" name="Google Shape;89;p75"/>
          <p:cNvSpPr/>
          <p:nvPr/>
        </p:nvSpPr>
        <p:spPr>
          <a:xfrm flipH="1" rot="-10380000">
            <a:off x="8004134" y="5359769"/>
            <a:ext cx="155448" cy="155448"/>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90" name="Google Shape;90;p75"/>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rmAutofit/>
          </a:bodyPr>
          <a:lstStyle>
            <a:lvl1pPr lvl="0" algn="l">
              <a:spcBef>
                <a:spcPts val="0"/>
              </a:spcBef>
              <a:spcAft>
                <a:spcPts val="0"/>
              </a:spcAft>
              <a:buClr>
                <a:schemeClr val="dk2"/>
              </a:buClr>
              <a:buSzPts val="2000"/>
              <a:buFont typeface="Calibri"/>
              <a:buNone/>
              <a:defRPr b="1" sz="2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75"/>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rmAutofit/>
          </a:bodyPr>
          <a:lstStyle>
            <a:lvl1pPr indent="-228600" lvl="0" marL="457200" algn="l">
              <a:spcBef>
                <a:spcPts val="250"/>
              </a:spcBef>
              <a:spcAft>
                <a:spcPts val="0"/>
              </a:spcAft>
              <a:buSzPts val="1235"/>
              <a:buFont typeface="Constantia"/>
              <a:buNone/>
              <a:defRPr sz="1300"/>
            </a:lvl1pPr>
            <a:lvl2pPr indent="-293369" lvl="1" marL="914400" algn="l">
              <a:spcBef>
                <a:spcPts val="240"/>
              </a:spcBef>
              <a:spcAft>
                <a:spcPts val="0"/>
              </a:spcAft>
              <a:buSzPts val="1020"/>
              <a:buChar char="⚫"/>
              <a:defRPr sz="1200"/>
            </a:lvl2pPr>
            <a:lvl3pPr indent="-273050" lvl="2" marL="1371600" algn="l">
              <a:spcBef>
                <a:spcPts val="200"/>
              </a:spcBef>
              <a:spcAft>
                <a:spcPts val="0"/>
              </a:spcAft>
              <a:buSzPts val="700"/>
              <a:buChar char="⚫"/>
              <a:defRPr sz="1000"/>
            </a:lvl3pPr>
            <a:lvl4pPr indent="-265747" lvl="3" marL="1828800" algn="l">
              <a:spcBef>
                <a:spcPts val="180"/>
              </a:spcBef>
              <a:spcAft>
                <a:spcPts val="0"/>
              </a:spcAft>
              <a:buSzPts val="585"/>
              <a:buChar char="⚫"/>
              <a:defRPr sz="900"/>
            </a:lvl4pPr>
            <a:lvl5pPr indent="-265747" lvl="4" marL="2286000" algn="l">
              <a:spcBef>
                <a:spcPts val="180"/>
              </a:spcBef>
              <a:spcAft>
                <a:spcPts val="0"/>
              </a:spcAft>
              <a:buSzPts val="585"/>
              <a:buChar char="⚫"/>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2" name="Google Shape;92;p7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7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75"/>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75"/>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sp>
      <p:sp>
        <p:nvSpPr>
          <p:cNvPr id="96" name="Google Shape;96;p75"/>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97" name="Google Shape;97;p75"/>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7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76"/>
          <p:cNvSpPr txBox="1"/>
          <p:nvPr>
            <p:ph idx="1" type="body"/>
          </p:nvPr>
        </p:nvSpPr>
        <p:spPr>
          <a:xfrm rot="5400000">
            <a:off x="2377440" y="15240"/>
            <a:ext cx="4389120" cy="82296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1" name="Google Shape;101;p7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7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7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77"/>
          <p:cNvSpPr txBox="1"/>
          <p:nvPr>
            <p:ph type="title"/>
          </p:nvPr>
        </p:nvSpPr>
        <p:spPr>
          <a:xfrm rot="5400000">
            <a:off x="5052219" y="2491582"/>
            <a:ext cx="5211763" cy="20574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77"/>
          <p:cNvSpPr txBox="1"/>
          <p:nvPr>
            <p:ph idx="1" type="body"/>
          </p:nvPr>
        </p:nvSpPr>
        <p:spPr>
          <a:xfrm rot="5400000">
            <a:off x="861219" y="510382"/>
            <a:ext cx="5211763" cy="60198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7" name="Google Shape;107;p7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7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7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6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6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6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5" name="Shape 125"/>
        <p:cNvGrpSpPr/>
        <p:nvPr/>
      </p:nvGrpSpPr>
      <p:grpSpPr>
        <a:xfrm>
          <a:off x="0" y="0"/>
          <a:ext cx="0" cy="0"/>
          <a:chOff x="0" y="0"/>
          <a:chExt cx="0" cy="0"/>
        </a:xfrm>
      </p:grpSpPr>
      <p:sp>
        <p:nvSpPr>
          <p:cNvPr id="126" name="Google Shape;126;p7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70"/>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8" name="Google Shape;128;p7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7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7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131" name="Shape 131"/>
        <p:cNvGrpSpPr/>
        <p:nvPr/>
      </p:nvGrpSpPr>
      <p:grpSpPr>
        <a:xfrm>
          <a:off x="0" y="0"/>
          <a:ext cx="0" cy="0"/>
          <a:chOff x="0" y="0"/>
          <a:chExt cx="0" cy="0"/>
        </a:xfrm>
      </p:grpSpPr>
      <p:sp>
        <p:nvSpPr>
          <p:cNvPr id="132" name="Google Shape;132;p78"/>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78"/>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134" name="Google Shape;134;p7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7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7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137" name="Shape 137"/>
        <p:cNvGrpSpPr/>
        <p:nvPr/>
      </p:nvGrpSpPr>
      <p:grpSpPr>
        <a:xfrm>
          <a:off x="0" y="0"/>
          <a:ext cx="0" cy="0"/>
          <a:chOff x="0" y="0"/>
          <a:chExt cx="0" cy="0"/>
        </a:xfrm>
      </p:grpSpPr>
      <p:sp>
        <p:nvSpPr>
          <p:cNvPr id="138" name="Google Shape;138;p79"/>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79"/>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rmAutofit/>
          </a:bodyPr>
          <a:lstStyle>
            <a:lvl1pPr indent="-228600" lvl="0" marL="457200" algn="l">
              <a:spcBef>
                <a:spcPts val="440"/>
              </a:spcBef>
              <a:spcAft>
                <a:spcPts val="0"/>
              </a:spcAft>
              <a:buSzPts val="2090"/>
              <a:buNone/>
              <a:defRPr sz="2200">
                <a:solidFill>
                  <a:schemeClr val="lt1"/>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10"/>
              <a:buNone/>
              <a:defRPr sz="1400">
                <a:solidFill>
                  <a:schemeClr val="lt1"/>
                </a:solidFill>
              </a:defRPr>
            </a:lvl4pPr>
            <a:lvl5pPr indent="-228600" lvl="4" marL="2286000" algn="l">
              <a:spcBef>
                <a:spcPts val="280"/>
              </a:spcBef>
              <a:spcAft>
                <a:spcPts val="0"/>
              </a:spcAft>
              <a:buSzPts val="910"/>
              <a:buNone/>
              <a:defRPr sz="1400">
                <a:solidFill>
                  <a:schemeClr val="lt1"/>
                </a:solidFill>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0" name="Google Shape;140;p7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7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7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3" name="Shape 143"/>
        <p:cNvGrpSpPr/>
        <p:nvPr/>
      </p:nvGrpSpPr>
      <p:grpSpPr>
        <a:xfrm>
          <a:off x="0" y="0"/>
          <a:ext cx="0" cy="0"/>
          <a:chOff x="0" y="0"/>
          <a:chExt cx="0" cy="0"/>
        </a:xfrm>
      </p:grpSpPr>
      <p:sp>
        <p:nvSpPr>
          <p:cNvPr id="144" name="Google Shape;144;p8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80"/>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6" name="Google Shape;146;p80"/>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47" name="Google Shape;147;p8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8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8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0" name="Shape 150"/>
        <p:cNvGrpSpPr/>
        <p:nvPr/>
      </p:nvGrpSpPr>
      <p:grpSpPr>
        <a:xfrm>
          <a:off x="0" y="0"/>
          <a:ext cx="0" cy="0"/>
          <a:chOff x="0" y="0"/>
          <a:chExt cx="0" cy="0"/>
        </a:xfrm>
      </p:grpSpPr>
      <p:sp>
        <p:nvSpPr>
          <p:cNvPr id="151" name="Google Shape;151;p8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81"/>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53" name="Google Shape;153;p81"/>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rm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54" name="Google Shape;154;p81"/>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55" name="Google Shape;155;p81"/>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56" name="Google Shape;156;p8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8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8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9" name="Shape 159"/>
        <p:cNvGrpSpPr/>
        <p:nvPr/>
      </p:nvGrpSpPr>
      <p:grpSpPr>
        <a:xfrm>
          <a:off x="0" y="0"/>
          <a:ext cx="0" cy="0"/>
          <a:chOff x="0" y="0"/>
          <a:chExt cx="0" cy="0"/>
        </a:xfrm>
      </p:grpSpPr>
      <p:sp>
        <p:nvSpPr>
          <p:cNvPr id="160" name="Google Shape;160;p82"/>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8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8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8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6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5"/>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0" name="Google Shape;40;p6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4" name="Shape 164"/>
        <p:cNvGrpSpPr/>
        <p:nvPr/>
      </p:nvGrpSpPr>
      <p:grpSpPr>
        <a:xfrm>
          <a:off x="0" y="0"/>
          <a:ext cx="0" cy="0"/>
          <a:chOff x="0" y="0"/>
          <a:chExt cx="0" cy="0"/>
        </a:xfrm>
      </p:grpSpPr>
      <p:sp>
        <p:nvSpPr>
          <p:cNvPr id="165" name="Google Shape;165;p83"/>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 name="Google Shape;166;p83"/>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rmAutofit/>
          </a:bodyPr>
          <a:lstStyle>
            <a:lvl1pPr indent="-228600" lvl="0" marL="457200" algn="l">
              <a:spcBef>
                <a:spcPts val="280"/>
              </a:spcBef>
              <a:spcAft>
                <a:spcPts val="0"/>
              </a:spcAft>
              <a:buSzPts val="133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7" name="Google Shape;167;p83"/>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rmAutofit/>
          </a:bodyPr>
          <a:lstStyle>
            <a:lvl1pPr indent="-397510" lvl="0" marL="457200" algn="l">
              <a:spcBef>
                <a:spcPts val="560"/>
              </a:spcBef>
              <a:spcAft>
                <a:spcPts val="0"/>
              </a:spcAft>
              <a:buSzPts val="2660"/>
              <a:buChar char="⚫"/>
              <a:defRPr sz="2800"/>
            </a:lvl1pPr>
            <a:lvl2pPr indent="-368935" lvl="1" marL="914400" algn="l">
              <a:spcBef>
                <a:spcPts val="520"/>
              </a:spcBef>
              <a:spcAft>
                <a:spcPts val="0"/>
              </a:spcAft>
              <a:buSzPts val="2210"/>
              <a:buChar char="⚫"/>
              <a:defRPr sz="2600"/>
            </a:lvl2pPr>
            <a:lvl3pPr indent="-335280" lvl="2" marL="1371600" algn="l">
              <a:spcBef>
                <a:spcPts val="480"/>
              </a:spcBef>
              <a:spcAft>
                <a:spcPts val="0"/>
              </a:spcAft>
              <a:buSzPts val="1680"/>
              <a:buChar char="⚫"/>
              <a:defRPr sz="2400"/>
            </a:lvl3pPr>
            <a:lvl4pPr indent="-311150" lvl="3" marL="1828800" algn="l">
              <a:spcBef>
                <a:spcPts val="400"/>
              </a:spcBef>
              <a:spcAft>
                <a:spcPts val="0"/>
              </a:spcAft>
              <a:buSzPts val="1300"/>
              <a:buChar char="⚫"/>
              <a:defRPr sz="20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8" name="Google Shape;168;p8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8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8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71" name="Shape 171"/>
        <p:cNvGrpSpPr/>
        <p:nvPr/>
      </p:nvGrpSpPr>
      <p:grpSpPr>
        <a:xfrm>
          <a:off x="0" y="0"/>
          <a:ext cx="0" cy="0"/>
          <a:chOff x="0" y="0"/>
          <a:chExt cx="0" cy="0"/>
        </a:xfrm>
      </p:grpSpPr>
      <p:sp>
        <p:nvSpPr>
          <p:cNvPr id="172" name="Google Shape;172;p84"/>
          <p:cNvSpPr/>
          <p:nvPr/>
        </p:nvSpPr>
        <p:spPr>
          <a:xfrm flipH="1" rot="-10380000">
            <a:off x="3165753" y="1108077"/>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73" name="Google Shape;173;p84"/>
          <p:cNvSpPr/>
          <p:nvPr/>
        </p:nvSpPr>
        <p:spPr>
          <a:xfrm flipH="1" rot="-10380000">
            <a:off x="8004134" y="5359769"/>
            <a:ext cx="155448" cy="155448"/>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174" name="Google Shape;174;p84"/>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rmAutofit/>
          </a:bodyPr>
          <a:lstStyle>
            <a:lvl1pPr lvl="0" algn="l">
              <a:spcBef>
                <a:spcPts val="0"/>
              </a:spcBef>
              <a:spcAft>
                <a:spcPts val="0"/>
              </a:spcAft>
              <a:buClr>
                <a:schemeClr val="dk2"/>
              </a:buClr>
              <a:buSzPts val="2000"/>
              <a:buFont typeface="Calibri"/>
              <a:buNone/>
              <a:defRPr b="1" sz="2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84"/>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rmAutofit/>
          </a:bodyPr>
          <a:lstStyle>
            <a:lvl1pPr indent="-228600" lvl="0" marL="457200" algn="l">
              <a:spcBef>
                <a:spcPts val="250"/>
              </a:spcBef>
              <a:spcAft>
                <a:spcPts val="0"/>
              </a:spcAft>
              <a:buSzPts val="1235"/>
              <a:buFont typeface="Constantia"/>
              <a:buNone/>
              <a:defRPr sz="1300"/>
            </a:lvl1pPr>
            <a:lvl2pPr indent="-293369" lvl="1" marL="914400" algn="l">
              <a:spcBef>
                <a:spcPts val="240"/>
              </a:spcBef>
              <a:spcAft>
                <a:spcPts val="0"/>
              </a:spcAft>
              <a:buSzPts val="1020"/>
              <a:buChar char="⚫"/>
              <a:defRPr sz="1200"/>
            </a:lvl2pPr>
            <a:lvl3pPr indent="-273050" lvl="2" marL="1371600" algn="l">
              <a:spcBef>
                <a:spcPts val="200"/>
              </a:spcBef>
              <a:spcAft>
                <a:spcPts val="0"/>
              </a:spcAft>
              <a:buSzPts val="700"/>
              <a:buChar char="⚫"/>
              <a:defRPr sz="1000"/>
            </a:lvl3pPr>
            <a:lvl4pPr indent="-265747" lvl="3" marL="1828800" algn="l">
              <a:spcBef>
                <a:spcPts val="180"/>
              </a:spcBef>
              <a:spcAft>
                <a:spcPts val="0"/>
              </a:spcAft>
              <a:buSzPts val="585"/>
              <a:buChar char="⚫"/>
              <a:defRPr sz="900"/>
            </a:lvl4pPr>
            <a:lvl5pPr indent="-265747" lvl="4" marL="2286000" algn="l">
              <a:spcBef>
                <a:spcPts val="180"/>
              </a:spcBef>
              <a:spcAft>
                <a:spcPts val="0"/>
              </a:spcAft>
              <a:buSzPts val="585"/>
              <a:buChar char="⚫"/>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76" name="Google Shape;176;p8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8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84"/>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84"/>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sp>
      <p:sp>
        <p:nvSpPr>
          <p:cNvPr id="180" name="Google Shape;180;p84"/>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181" name="Google Shape;181;p84"/>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2" name="Shape 182"/>
        <p:cNvGrpSpPr/>
        <p:nvPr/>
      </p:nvGrpSpPr>
      <p:grpSpPr>
        <a:xfrm>
          <a:off x="0" y="0"/>
          <a:ext cx="0" cy="0"/>
          <a:chOff x="0" y="0"/>
          <a:chExt cx="0" cy="0"/>
        </a:xfrm>
      </p:grpSpPr>
      <p:sp>
        <p:nvSpPr>
          <p:cNvPr id="183" name="Google Shape;183;p85"/>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85"/>
          <p:cNvSpPr txBox="1"/>
          <p:nvPr>
            <p:ph idx="1" type="body"/>
          </p:nvPr>
        </p:nvSpPr>
        <p:spPr>
          <a:xfrm rot="5400000">
            <a:off x="2377440" y="15240"/>
            <a:ext cx="4389120" cy="82296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85" name="Google Shape;185;p8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8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8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8" name="Shape 188"/>
        <p:cNvGrpSpPr/>
        <p:nvPr/>
      </p:nvGrpSpPr>
      <p:grpSpPr>
        <a:xfrm>
          <a:off x="0" y="0"/>
          <a:ext cx="0" cy="0"/>
          <a:chOff x="0" y="0"/>
          <a:chExt cx="0" cy="0"/>
        </a:xfrm>
      </p:grpSpPr>
      <p:sp>
        <p:nvSpPr>
          <p:cNvPr id="189" name="Google Shape;189;p86"/>
          <p:cNvSpPr txBox="1"/>
          <p:nvPr>
            <p:ph type="title"/>
          </p:nvPr>
        </p:nvSpPr>
        <p:spPr>
          <a:xfrm rot="5400000">
            <a:off x="5052219" y="2491582"/>
            <a:ext cx="5211763" cy="20574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86"/>
          <p:cNvSpPr txBox="1"/>
          <p:nvPr>
            <p:ph idx="1" type="body"/>
          </p:nvPr>
        </p:nvSpPr>
        <p:spPr>
          <a:xfrm rot="5400000">
            <a:off x="861219" y="510382"/>
            <a:ext cx="5211763" cy="60198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91" name="Google Shape;191;p8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8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8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
        <p:nvSpPr>
          <p:cNvPr id="44" name="Google Shape;44;p6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6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7"/>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0" name="Google Shape;50;p67"/>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1" name="Google Shape;51;p6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71"/>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59" name="Shape 59"/>
        <p:cNvGrpSpPr/>
        <p:nvPr/>
      </p:nvGrpSpPr>
      <p:grpSpPr>
        <a:xfrm>
          <a:off x="0" y="0"/>
          <a:ext cx="0" cy="0"/>
          <a:chOff x="0" y="0"/>
          <a:chExt cx="0" cy="0"/>
        </a:xfrm>
      </p:grpSpPr>
      <p:sp>
        <p:nvSpPr>
          <p:cNvPr id="60" name="Google Shape;60;p63"/>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63"/>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62" name="Google Shape;62;p6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65" name="Shape 65"/>
        <p:cNvGrpSpPr/>
        <p:nvPr/>
      </p:nvGrpSpPr>
      <p:grpSpPr>
        <a:xfrm>
          <a:off x="0" y="0"/>
          <a:ext cx="0" cy="0"/>
          <a:chOff x="0" y="0"/>
          <a:chExt cx="0" cy="0"/>
        </a:xfrm>
      </p:grpSpPr>
      <p:sp>
        <p:nvSpPr>
          <p:cNvPr id="66" name="Google Shape;66;p72"/>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2"/>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rmAutofit/>
          </a:bodyPr>
          <a:lstStyle>
            <a:lvl1pPr indent="-228600" lvl="0" marL="457200" algn="l">
              <a:spcBef>
                <a:spcPts val="440"/>
              </a:spcBef>
              <a:spcAft>
                <a:spcPts val="0"/>
              </a:spcAft>
              <a:buSzPts val="2090"/>
              <a:buNone/>
              <a:defRPr sz="2200">
                <a:solidFill>
                  <a:schemeClr val="lt1"/>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10"/>
              <a:buNone/>
              <a:defRPr sz="1400">
                <a:solidFill>
                  <a:schemeClr val="lt1"/>
                </a:solidFill>
              </a:defRPr>
            </a:lvl4pPr>
            <a:lvl5pPr indent="-228600" lvl="4" marL="2286000" algn="l">
              <a:spcBef>
                <a:spcPts val="280"/>
              </a:spcBef>
              <a:spcAft>
                <a:spcPts val="0"/>
              </a:spcAft>
              <a:buSzPts val="910"/>
              <a:buNone/>
              <a:defRPr sz="1400">
                <a:solidFill>
                  <a:schemeClr val="lt1"/>
                </a:solidFill>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8" name="Google Shape;68;p7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7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1" name="Shape 71"/>
        <p:cNvGrpSpPr/>
        <p:nvPr/>
      </p:nvGrpSpPr>
      <p:grpSpPr>
        <a:xfrm>
          <a:off x="0" y="0"/>
          <a:ext cx="0" cy="0"/>
          <a:chOff x="0" y="0"/>
          <a:chExt cx="0" cy="0"/>
        </a:xfrm>
      </p:grpSpPr>
      <p:sp>
        <p:nvSpPr>
          <p:cNvPr id="72" name="Google Shape;72;p7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73"/>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4" name="Google Shape;74;p73"/>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rm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5" name="Google Shape;75;p73"/>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6" name="Google Shape;76;p73"/>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7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74"/>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74"/>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rmAutofit/>
          </a:bodyPr>
          <a:lstStyle>
            <a:lvl1pPr indent="-228600" lvl="0" marL="457200" algn="l">
              <a:spcBef>
                <a:spcPts val="280"/>
              </a:spcBef>
              <a:spcAft>
                <a:spcPts val="0"/>
              </a:spcAft>
              <a:buSzPts val="133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74"/>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rmAutofit/>
          </a:bodyPr>
          <a:lstStyle>
            <a:lvl1pPr indent="-397510" lvl="0" marL="457200" algn="l">
              <a:spcBef>
                <a:spcPts val="560"/>
              </a:spcBef>
              <a:spcAft>
                <a:spcPts val="0"/>
              </a:spcAft>
              <a:buSzPts val="2660"/>
              <a:buChar char="⚫"/>
              <a:defRPr sz="2800"/>
            </a:lvl1pPr>
            <a:lvl2pPr indent="-368935" lvl="1" marL="914400" algn="l">
              <a:spcBef>
                <a:spcPts val="520"/>
              </a:spcBef>
              <a:spcAft>
                <a:spcPts val="0"/>
              </a:spcAft>
              <a:buSzPts val="2210"/>
              <a:buChar char="⚫"/>
              <a:defRPr sz="2600"/>
            </a:lvl2pPr>
            <a:lvl3pPr indent="-335280" lvl="2" marL="1371600" algn="l">
              <a:spcBef>
                <a:spcPts val="480"/>
              </a:spcBef>
              <a:spcAft>
                <a:spcPts val="0"/>
              </a:spcAft>
              <a:buSzPts val="1680"/>
              <a:buChar char="⚫"/>
              <a:defRPr sz="2400"/>
            </a:lvl3pPr>
            <a:lvl4pPr indent="-311150" lvl="3" marL="1828800" algn="l">
              <a:spcBef>
                <a:spcPts val="400"/>
              </a:spcBef>
              <a:spcAft>
                <a:spcPts val="0"/>
              </a:spcAft>
              <a:buSzPts val="1300"/>
              <a:buChar char="⚫"/>
              <a:defRPr sz="20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4" name="Google Shape;84;p7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7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7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9" name="Shape 9"/>
        <p:cNvGrpSpPr/>
        <p:nvPr/>
      </p:nvGrpSpPr>
      <p:grpSpPr>
        <a:xfrm>
          <a:off x="0" y="0"/>
          <a:ext cx="0" cy="0"/>
          <a:chOff x="0" y="0"/>
          <a:chExt cx="0" cy="0"/>
        </a:xfrm>
      </p:grpSpPr>
      <p:sp>
        <p:nvSpPr>
          <p:cNvPr id="10" name="Google Shape;10;p62"/>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onstantia"/>
              <a:ea typeface="Constantia"/>
              <a:cs typeface="Constantia"/>
              <a:sym typeface="Constantia"/>
            </a:endParaRPr>
          </a:p>
        </p:txBody>
      </p:sp>
      <p:sp>
        <p:nvSpPr>
          <p:cNvPr id="11" name="Google Shape;11;p62"/>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onstantia"/>
              <a:ea typeface="Constantia"/>
              <a:cs typeface="Constantia"/>
              <a:sym typeface="Constantia"/>
            </a:endParaRPr>
          </a:p>
        </p:txBody>
      </p:sp>
      <p:sp>
        <p:nvSpPr>
          <p:cNvPr id="12" name="Google Shape;12;p6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lt2"/>
              </a:buClr>
              <a:buSzPts val="5000"/>
              <a:buFont typeface="Calibri"/>
              <a:buNone/>
              <a:defRPr b="0" i="0" sz="5000" u="none" cap="none" strike="noStrike">
                <a:solidFill>
                  <a:schemeClr val="lt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6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4" name="Google Shape;14;p6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200" u="none" cap="none" strike="noStrike">
                <a:solidFill>
                  <a:srgbClr val="D0E9ED"/>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15" name="Google Shape;15;p6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200" u="none" cap="none" strike="noStrike">
                <a:solidFill>
                  <a:srgbClr val="D0E9ED"/>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lt1"/>
                </a:solidFill>
                <a:latin typeface="Garamond"/>
                <a:ea typeface="Garamond"/>
                <a:cs typeface="Garamond"/>
                <a:sym typeface="Garamond"/>
              </a:defRPr>
            </a:lvl9pPr>
          </a:lstStyle>
          <a:p/>
        </p:txBody>
      </p:sp>
      <p:sp>
        <p:nvSpPr>
          <p:cNvPr id="16" name="Google Shape;16;p6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b="0" i="0" sz="1200" u="none" cap="none" strike="noStrike">
                <a:solidFill>
                  <a:srgbClr val="D0E9ED"/>
                </a:solidFill>
                <a:latin typeface="Garamond"/>
                <a:ea typeface="Garamond"/>
                <a:cs typeface="Garamond"/>
                <a:sym typeface="Garamond"/>
              </a:defRPr>
            </a:lvl1pPr>
            <a:lvl2pPr indent="0" lvl="1" marL="0" marR="0" rtl="0" algn="r">
              <a:spcBef>
                <a:spcPts val="0"/>
              </a:spcBef>
              <a:spcAft>
                <a:spcPts val="0"/>
              </a:spcAft>
              <a:buNone/>
              <a:defRPr b="0" i="0" sz="1200" u="none" cap="none" strike="noStrike">
                <a:solidFill>
                  <a:srgbClr val="D0E9ED"/>
                </a:solidFill>
                <a:latin typeface="Garamond"/>
                <a:ea typeface="Garamond"/>
                <a:cs typeface="Garamond"/>
                <a:sym typeface="Garamond"/>
              </a:defRPr>
            </a:lvl2pPr>
            <a:lvl3pPr indent="0" lvl="2" marL="0" marR="0" rtl="0" algn="r">
              <a:spcBef>
                <a:spcPts val="0"/>
              </a:spcBef>
              <a:spcAft>
                <a:spcPts val="0"/>
              </a:spcAft>
              <a:buNone/>
              <a:defRPr b="0" i="0" sz="1200" u="none" cap="none" strike="noStrike">
                <a:solidFill>
                  <a:srgbClr val="D0E9ED"/>
                </a:solidFill>
                <a:latin typeface="Garamond"/>
                <a:ea typeface="Garamond"/>
                <a:cs typeface="Garamond"/>
                <a:sym typeface="Garamond"/>
              </a:defRPr>
            </a:lvl3pPr>
            <a:lvl4pPr indent="0" lvl="3" marL="0" marR="0" rtl="0" algn="r">
              <a:spcBef>
                <a:spcPts val="0"/>
              </a:spcBef>
              <a:spcAft>
                <a:spcPts val="0"/>
              </a:spcAft>
              <a:buNone/>
              <a:defRPr b="0" i="0" sz="1200" u="none" cap="none" strike="noStrike">
                <a:solidFill>
                  <a:srgbClr val="D0E9ED"/>
                </a:solidFill>
                <a:latin typeface="Garamond"/>
                <a:ea typeface="Garamond"/>
                <a:cs typeface="Garamond"/>
                <a:sym typeface="Garamond"/>
              </a:defRPr>
            </a:lvl4pPr>
            <a:lvl5pPr indent="0" lvl="4" marL="0" marR="0" rtl="0" algn="r">
              <a:spcBef>
                <a:spcPts val="0"/>
              </a:spcBef>
              <a:spcAft>
                <a:spcPts val="0"/>
              </a:spcAft>
              <a:buNone/>
              <a:defRPr b="0" i="0" sz="1200" u="none" cap="none" strike="noStrike">
                <a:solidFill>
                  <a:srgbClr val="D0E9ED"/>
                </a:solidFill>
                <a:latin typeface="Garamond"/>
                <a:ea typeface="Garamond"/>
                <a:cs typeface="Garamond"/>
                <a:sym typeface="Garamond"/>
              </a:defRPr>
            </a:lvl5pPr>
            <a:lvl6pPr indent="0" lvl="5" marL="0" marR="0" rtl="0" algn="r">
              <a:spcBef>
                <a:spcPts val="0"/>
              </a:spcBef>
              <a:spcAft>
                <a:spcPts val="0"/>
              </a:spcAft>
              <a:buNone/>
              <a:defRPr b="0" i="0" sz="1200" u="none" cap="none" strike="noStrike">
                <a:solidFill>
                  <a:srgbClr val="D0E9ED"/>
                </a:solidFill>
                <a:latin typeface="Garamond"/>
                <a:ea typeface="Garamond"/>
                <a:cs typeface="Garamond"/>
                <a:sym typeface="Garamond"/>
              </a:defRPr>
            </a:lvl6pPr>
            <a:lvl7pPr indent="0" lvl="6" marL="0" marR="0" rtl="0" algn="r">
              <a:spcBef>
                <a:spcPts val="0"/>
              </a:spcBef>
              <a:spcAft>
                <a:spcPts val="0"/>
              </a:spcAft>
              <a:buNone/>
              <a:defRPr b="0" i="0" sz="1200" u="none" cap="none" strike="noStrike">
                <a:solidFill>
                  <a:srgbClr val="D0E9ED"/>
                </a:solidFill>
                <a:latin typeface="Garamond"/>
                <a:ea typeface="Garamond"/>
                <a:cs typeface="Garamond"/>
                <a:sym typeface="Garamond"/>
              </a:defRPr>
            </a:lvl7pPr>
            <a:lvl8pPr indent="0" lvl="7" marL="0" marR="0" rtl="0" algn="r">
              <a:spcBef>
                <a:spcPts val="0"/>
              </a:spcBef>
              <a:spcAft>
                <a:spcPts val="0"/>
              </a:spcAft>
              <a:buNone/>
              <a:defRPr b="0" i="0" sz="1200" u="none" cap="none" strike="noStrike">
                <a:solidFill>
                  <a:srgbClr val="D0E9ED"/>
                </a:solidFill>
                <a:latin typeface="Garamond"/>
                <a:ea typeface="Garamond"/>
                <a:cs typeface="Garamond"/>
                <a:sym typeface="Garamond"/>
              </a:defRPr>
            </a:lvl8pPr>
            <a:lvl9pPr indent="0" lvl="8" marL="0" marR="0" rtl="0" algn="r">
              <a:spcBef>
                <a:spcPts val="0"/>
              </a:spcBef>
              <a:spcAft>
                <a:spcPts val="0"/>
              </a:spcAft>
              <a:buNone/>
              <a:defRPr b="0" i="0" sz="1200" u="none" cap="none" strike="noStrike">
                <a:solidFill>
                  <a:srgbClr val="D0E9ED"/>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grpSp>
        <p:nvGrpSpPr>
          <p:cNvPr id="17" name="Google Shape;17;p62"/>
          <p:cNvGrpSpPr/>
          <p:nvPr/>
        </p:nvGrpSpPr>
        <p:grpSpPr>
          <a:xfrm>
            <a:off x="-29294" y="-16113"/>
            <a:ext cx="9198255" cy="1086266"/>
            <a:chOff x="-29322" y="-1971"/>
            <a:chExt cx="9198255" cy="1086266"/>
          </a:xfrm>
        </p:grpSpPr>
        <p:sp>
          <p:nvSpPr>
            <p:cNvPr id="18" name="Google Shape;18;p62"/>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sp>
          <p:nvSpPr>
            <p:cNvPr id="19" name="Google Shape;19;p62"/>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gr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26" name="Shape 26"/>
        <p:cNvGrpSpPr/>
        <p:nvPr/>
      </p:nvGrpSpPr>
      <p:grpSpPr>
        <a:xfrm>
          <a:off x="0" y="0"/>
          <a:ext cx="0" cy="0"/>
          <a:chOff x="0" y="0"/>
          <a:chExt cx="0" cy="0"/>
        </a:xfrm>
      </p:grpSpPr>
      <p:sp>
        <p:nvSpPr>
          <p:cNvPr id="27" name="Google Shape;27;p61"/>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28" name="Google Shape;28;p61"/>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29" name="Google Shape;29;p6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6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31" name="Google Shape;31;p6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32" name="Google Shape;32;p6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33" name="Google Shape;33;p6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b="0" sz="1200" u="none">
                <a:solidFill>
                  <a:srgbClr val="035C75"/>
                </a:solidFill>
                <a:latin typeface="Garamond"/>
                <a:ea typeface="Garamond"/>
                <a:cs typeface="Garamond"/>
                <a:sym typeface="Garamond"/>
              </a:defRPr>
            </a:lvl1pPr>
            <a:lvl2pPr indent="0" lvl="1" marL="0" marR="0" rtl="0" algn="r">
              <a:spcBef>
                <a:spcPts val="0"/>
              </a:spcBef>
              <a:spcAft>
                <a:spcPts val="0"/>
              </a:spcAft>
              <a:buNone/>
              <a:defRPr b="0" sz="1200" u="none">
                <a:solidFill>
                  <a:srgbClr val="035C75"/>
                </a:solidFill>
                <a:latin typeface="Garamond"/>
                <a:ea typeface="Garamond"/>
                <a:cs typeface="Garamond"/>
                <a:sym typeface="Garamond"/>
              </a:defRPr>
            </a:lvl2pPr>
            <a:lvl3pPr indent="0" lvl="2" marL="0" marR="0" rtl="0" algn="r">
              <a:spcBef>
                <a:spcPts val="0"/>
              </a:spcBef>
              <a:spcAft>
                <a:spcPts val="0"/>
              </a:spcAft>
              <a:buNone/>
              <a:defRPr b="0" sz="1200" u="none">
                <a:solidFill>
                  <a:srgbClr val="035C75"/>
                </a:solidFill>
                <a:latin typeface="Garamond"/>
                <a:ea typeface="Garamond"/>
                <a:cs typeface="Garamond"/>
                <a:sym typeface="Garamond"/>
              </a:defRPr>
            </a:lvl3pPr>
            <a:lvl4pPr indent="0" lvl="3" marL="0" marR="0" rtl="0" algn="r">
              <a:spcBef>
                <a:spcPts val="0"/>
              </a:spcBef>
              <a:spcAft>
                <a:spcPts val="0"/>
              </a:spcAft>
              <a:buNone/>
              <a:defRPr b="0" sz="1200" u="none">
                <a:solidFill>
                  <a:srgbClr val="035C75"/>
                </a:solidFill>
                <a:latin typeface="Garamond"/>
                <a:ea typeface="Garamond"/>
                <a:cs typeface="Garamond"/>
                <a:sym typeface="Garamond"/>
              </a:defRPr>
            </a:lvl4pPr>
            <a:lvl5pPr indent="0" lvl="4" marL="0" marR="0" rtl="0" algn="r">
              <a:spcBef>
                <a:spcPts val="0"/>
              </a:spcBef>
              <a:spcAft>
                <a:spcPts val="0"/>
              </a:spcAft>
              <a:buNone/>
              <a:defRPr b="0" sz="1200" u="none">
                <a:solidFill>
                  <a:srgbClr val="035C75"/>
                </a:solidFill>
                <a:latin typeface="Garamond"/>
                <a:ea typeface="Garamond"/>
                <a:cs typeface="Garamond"/>
                <a:sym typeface="Garamond"/>
              </a:defRPr>
            </a:lvl5pPr>
            <a:lvl6pPr indent="0" lvl="5" marL="0" marR="0" rtl="0" algn="r">
              <a:spcBef>
                <a:spcPts val="0"/>
              </a:spcBef>
              <a:spcAft>
                <a:spcPts val="0"/>
              </a:spcAft>
              <a:buNone/>
              <a:defRPr b="0" sz="1200" u="none">
                <a:solidFill>
                  <a:srgbClr val="035C75"/>
                </a:solidFill>
                <a:latin typeface="Garamond"/>
                <a:ea typeface="Garamond"/>
                <a:cs typeface="Garamond"/>
                <a:sym typeface="Garamond"/>
              </a:defRPr>
            </a:lvl6pPr>
            <a:lvl7pPr indent="0" lvl="6" marL="0" marR="0" rtl="0" algn="r">
              <a:spcBef>
                <a:spcPts val="0"/>
              </a:spcBef>
              <a:spcAft>
                <a:spcPts val="0"/>
              </a:spcAft>
              <a:buNone/>
              <a:defRPr b="0" sz="1200" u="none">
                <a:solidFill>
                  <a:srgbClr val="035C75"/>
                </a:solidFill>
                <a:latin typeface="Garamond"/>
                <a:ea typeface="Garamond"/>
                <a:cs typeface="Garamond"/>
                <a:sym typeface="Garamond"/>
              </a:defRPr>
            </a:lvl7pPr>
            <a:lvl8pPr indent="0" lvl="7" marL="0" marR="0" rtl="0" algn="r">
              <a:spcBef>
                <a:spcPts val="0"/>
              </a:spcBef>
              <a:spcAft>
                <a:spcPts val="0"/>
              </a:spcAft>
              <a:buNone/>
              <a:defRPr b="0" sz="1200" u="none">
                <a:solidFill>
                  <a:srgbClr val="035C75"/>
                </a:solidFill>
                <a:latin typeface="Garamond"/>
                <a:ea typeface="Garamond"/>
                <a:cs typeface="Garamond"/>
                <a:sym typeface="Garamond"/>
              </a:defRPr>
            </a:lvl8pPr>
            <a:lvl9pPr indent="0" lvl="8" marL="0" marR="0" rtl="0" algn="r">
              <a:spcBef>
                <a:spcPts val="0"/>
              </a:spcBef>
              <a:spcAft>
                <a:spcPts val="0"/>
              </a:spcAft>
              <a:buNone/>
              <a:defRPr b="0" sz="1200" u="none">
                <a:solidFill>
                  <a:srgbClr val="035C75"/>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grpSp>
        <p:nvGrpSpPr>
          <p:cNvPr id="34" name="Google Shape;34;p61"/>
          <p:cNvGrpSpPr/>
          <p:nvPr/>
        </p:nvGrpSpPr>
        <p:grpSpPr>
          <a:xfrm>
            <a:off x="-29294" y="-16113"/>
            <a:ext cx="9198255" cy="1086266"/>
            <a:chOff x="-29322" y="-1971"/>
            <a:chExt cx="9198255" cy="1086266"/>
          </a:xfrm>
        </p:grpSpPr>
        <p:sp>
          <p:nvSpPr>
            <p:cNvPr id="35" name="Google Shape;35;p61"/>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36" name="Google Shape;36;p61"/>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grp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110" name="Shape 110"/>
        <p:cNvGrpSpPr/>
        <p:nvPr/>
      </p:nvGrpSpPr>
      <p:grpSpPr>
        <a:xfrm>
          <a:off x="0" y="0"/>
          <a:ext cx="0" cy="0"/>
          <a:chOff x="0" y="0"/>
          <a:chExt cx="0" cy="0"/>
        </a:xfrm>
      </p:grpSpPr>
      <p:sp>
        <p:nvSpPr>
          <p:cNvPr id="111" name="Google Shape;111;p68"/>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112" name="Google Shape;112;p68"/>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113" name="Google Shape;113;p6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4" name="Google Shape;114;p68"/>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115" name="Google Shape;115;p6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16" name="Google Shape;116;p6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17" name="Google Shape;117;p6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Garamond"/>
                <a:ea typeface="Garamond"/>
                <a:cs typeface="Garamond"/>
                <a:sym typeface="Garamond"/>
              </a:defRPr>
            </a:lvl1pPr>
            <a:lvl2pPr indent="0" lvl="1" marL="0" marR="0" rtl="0" algn="r">
              <a:spcBef>
                <a:spcPts val="0"/>
              </a:spcBef>
              <a:spcAft>
                <a:spcPts val="0"/>
              </a:spcAft>
              <a:buNone/>
              <a:defRPr sz="1200">
                <a:solidFill>
                  <a:srgbClr val="035C75"/>
                </a:solidFill>
                <a:latin typeface="Garamond"/>
                <a:ea typeface="Garamond"/>
                <a:cs typeface="Garamond"/>
                <a:sym typeface="Garamond"/>
              </a:defRPr>
            </a:lvl2pPr>
            <a:lvl3pPr indent="0" lvl="2" marL="0" marR="0" rtl="0" algn="r">
              <a:spcBef>
                <a:spcPts val="0"/>
              </a:spcBef>
              <a:spcAft>
                <a:spcPts val="0"/>
              </a:spcAft>
              <a:buNone/>
              <a:defRPr sz="1200">
                <a:solidFill>
                  <a:srgbClr val="035C75"/>
                </a:solidFill>
                <a:latin typeface="Garamond"/>
                <a:ea typeface="Garamond"/>
                <a:cs typeface="Garamond"/>
                <a:sym typeface="Garamond"/>
              </a:defRPr>
            </a:lvl3pPr>
            <a:lvl4pPr indent="0" lvl="3" marL="0" marR="0" rtl="0" algn="r">
              <a:spcBef>
                <a:spcPts val="0"/>
              </a:spcBef>
              <a:spcAft>
                <a:spcPts val="0"/>
              </a:spcAft>
              <a:buNone/>
              <a:defRPr sz="1200">
                <a:solidFill>
                  <a:srgbClr val="035C75"/>
                </a:solidFill>
                <a:latin typeface="Garamond"/>
                <a:ea typeface="Garamond"/>
                <a:cs typeface="Garamond"/>
                <a:sym typeface="Garamond"/>
              </a:defRPr>
            </a:lvl4pPr>
            <a:lvl5pPr indent="0" lvl="4" marL="0" marR="0" rtl="0" algn="r">
              <a:spcBef>
                <a:spcPts val="0"/>
              </a:spcBef>
              <a:spcAft>
                <a:spcPts val="0"/>
              </a:spcAft>
              <a:buNone/>
              <a:defRPr sz="1200">
                <a:solidFill>
                  <a:srgbClr val="035C75"/>
                </a:solidFill>
                <a:latin typeface="Garamond"/>
                <a:ea typeface="Garamond"/>
                <a:cs typeface="Garamond"/>
                <a:sym typeface="Garamond"/>
              </a:defRPr>
            </a:lvl5pPr>
            <a:lvl6pPr indent="0" lvl="5" marL="0" marR="0" rtl="0" algn="r">
              <a:spcBef>
                <a:spcPts val="0"/>
              </a:spcBef>
              <a:spcAft>
                <a:spcPts val="0"/>
              </a:spcAft>
              <a:buNone/>
              <a:defRPr sz="1200">
                <a:solidFill>
                  <a:srgbClr val="035C75"/>
                </a:solidFill>
                <a:latin typeface="Garamond"/>
                <a:ea typeface="Garamond"/>
                <a:cs typeface="Garamond"/>
                <a:sym typeface="Garamond"/>
              </a:defRPr>
            </a:lvl6pPr>
            <a:lvl7pPr indent="0" lvl="6" marL="0" marR="0" rtl="0" algn="r">
              <a:spcBef>
                <a:spcPts val="0"/>
              </a:spcBef>
              <a:spcAft>
                <a:spcPts val="0"/>
              </a:spcAft>
              <a:buNone/>
              <a:defRPr sz="1200">
                <a:solidFill>
                  <a:srgbClr val="035C75"/>
                </a:solidFill>
                <a:latin typeface="Garamond"/>
                <a:ea typeface="Garamond"/>
                <a:cs typeface="Garamond"/>
                <a:sym typeface="Garamond"/>
              </a:defRPr>
            </a:lvl7pPr>
            <a:lvl8pPr indent="0" lvl="7" marL="0" marR="0" rtl="0" algn="r">
              <a:spcBef>
                <a:spcPts val="0"/>
              </a:spcBef>
              <a:spcAft>
                <a:spcPts val="0"/>
              </a:spcAft>
              <a:buNone/>
              <a:defRPr sz="1200">
                <a:solidFill>
                  <a:srgbClr val="035C75"/>
                </a:solidFill>
                <a:latin typeface="Garamond"/>
                <a:ea typeface="Garamond"/>
                <a:cs typeface="Garamond"/>
                <a:sym typeface="Garamond"/>
              </a:defRPr>
            </a:lvl8pPr>
            <a:lvl9pPr indent="0" lvl="8" marL="0" marR="0" rtl="0" algn="r">
              <a:spcBef>
                <a:spcPts val="0"/>
              </a:spcBef>
              <a:spcAft>
                <a:spcPts val="0"/>
              </a:spcAft>
              <a:buNone/>
              <a:defRPr sz="1200">
                <a:solidFill>
                  <a:srgbClr val="035C75"/>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grpSp>
        <p:nvGrpSpPr>
          <p:cNvPr id="118" name="Google Shape;118;p68"/>
          <p:cNvGrpSpPr/>
          <p:nvPr/>
        </p:nvGrpSpPr>
        <p:grpSpPr>
          <a:xfrm>
            <a:off x="-29294" y="-16113"/>
            <a:ext cx="9198255" cy="1086266"/>
            <a:chOff x="-29322" y="-1971"/>
            <a:chExt cx="9198255" cy="1086266"/>
          </a:xfrm>
        </p:grpSpPr>
        <p:sp>
          <p:nvSpPr>
            <p:cNvPr id="119" name="Google Shape;119;p68"/>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
          <p:nvSpPr>
            <p:cNvPr id="120" name="Google Shape;120;p68"/>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gr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7.jpg"/><Relationship Id="rId5"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2.jpg"/><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4.jpg"/><Relationship Id="rId4"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en.wikipedia.org/wiki/Oxytoci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5.jpg"/><Relationship Id="rId5" Type="http://schemas.openxmlformats.org/officeDocument/2006/relationships/image" Target="../media/image9.jpg"/><Relationship Id="rId6" Type="http://schemas.openxmlformats.org/officeDocument/2006/relationships/image" Target="../media/image11.jpg"/><Relationship Id="rId7" Type="http://schemas.openxmlformats.org/officeDocument/2006/relationships/image" Target="../media/image4.jpg"/><Relationship Id="rId8"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en.wikipedia.org/wiki/Coagulation" TargetMode="External"/><Relationship Id="rId4" Type="http://schemas.openxmlformats.org/officeDocument/2006/relationships/hyperlink" Target="http://en.wikipedia.org/wiki/Lactation" TargetMode="External"/><Relationship Id="rId5" Type="http://schemas.openxmlformats.org/officeDocument/2006/relationships/hyperlink" Target="http://en.wikipedia.org/wiki/Lactation" TargetMode="External"/><Relationship Id="rId6" Type="http://schemas.openxmlformats.org/officeDocument/2006/relationships/hyperlink" Target="http://en.wikipedia.org/wiki/Estroge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4.jp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35.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
          <p:cNvSpPr txBox="1"/>
          <p:nvPr>
            <p:ph type="ctrTitle"/>
          </p:nvPr>
        </p:nvSpPr>
        <p:spPr>
          <a:xfrm>
            <a:off x="609600" y="228600"/>
            <a:ext cx="7772400" cy="5943600"/>
          </a:xfrm>
          <a:prstGeom prst="rect">
            <a:avLst/>
          </a:prstGeom>
          <a:noFill/>
          <a:ln>
            <a:noFill/>
          </a:ln>
        </p:spPr>
        <p:txBody>
          <a:bodyPr anchorCtr="0" anchor="b" bIns="0" lIns="0" spcFirstLastPara="1" rIns="18275" wrap="square" tIns="0">
            <a:normAutofit fontScale="90000"/>
          </a:bodyPr>
          <a:lstStyle/>
          <a:p>
            <a:pPr indent="0" lvl="0" marL="0" rtl="0" algn="ctr">
              <a:spcBef>
                <a:spcPts val="0"/>
              </a:spcBef>
              <a:spcAft>
                <a:spcPts val="0"/>
              </a:spcAft>
              <a:buClr>
                <a:srgbClr val="4CE0EA"/>
              </a:buClr>
              <a:buSzPct val="100000"/>
              <a:buFont typeface="Times New Roman"/>
              <a:buNone/>
            </a:pPr>
            <a:br>
              <a:rPr b="1" lang="en-US" sz="8000">
                <a:latin typeface="Times New Roman"/>
                <a:ea typeface="Times New Roman"/>
                <a:cs typeface="Times New Roman"/>
                <a:sym typeface="Times New Roman"/>
              </a:rPr>
            </a:br>
            <a:r>
              <a:rPr b="1" lang="en-US" sz="7300">
                <a:latin typeface="Arial"/>
                <a:ea typeface="Arial"/>
                <a:cs typeface="Arial"/>
                <a:sym typeface="Arial"/>
              </a:rPr>
              <a:t>Homeostatic mechanism of major functional system</a:t>
            </a:r>
            <a:br>
              <a:rPr b="1" lang="en-US" sz="7200"/>
            </a:br>
            <a:r>
              <a:rPr b="1" lang="en-US" sz="3600">
                <a:latin typeface="Arial Narrow"/>
                <a:ea typeface="Arial Narrow"/>
                <a:cs typeface="Arial Narrow"/>
                <a:sym typeface="Arial Narrow"/>
              </a:rPr>
              <a:t>Dr Shahneela Siraj</a:t>
            </a:r>
            <a:br>
              <a:rPr b="1" lang="en-US" sz="3600">
                <a:latin typeface="Arial Narrow"/>
                <a:ea typeface="Arial Narrow"/>
                <a:cs typeface="Arial Narrow"/>
                <a:sym typeface="Arial Narrow"/>
              </a:rPr>
            </a:br>
            <a:r>
              <a:rPr lang="en-US" sz="3600">
                <a:latin typeface="Arial Narrow"/>
                <a:ea typeface="Arial Narrow"/>
                <a:cs typeface="Arial Narrow"/>
                <a:sym typeface="Arial Narrow"/>
              </a:rPr>
              <a:t>Associate Professor</a:t>
            </a:r>
            <a:br>
              <a:rPr lang="en-US" sz="3600">
                <a:latin typeface="Arial Narrow"/>
                <a:ea typeface="Arial Narrow"/>
                <a:cs typeface="Arial Narrow"/>
                <a:sym typeface="Arial Narrow"/>
              </a:rPr>
            </a:br>
            <a:r>
              <a:rPr lang="en-US" sz="3600">
                <a:latin typeface="Arial Narrow"/>
                <a:ea typeface="Arial Narrow"/>
                <a:cs typeface="Arial Narrow"/>
                <a:sym typeface="Arial Narrow"/>
              </a:rPr>
              <a:t>DIKIOHS,DUHS.</a:t>
            </a:r>
            <a:endParaRPr b="1" sz="7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3420"/>
              <a:buChar char="⚫"/>
            </a:pPr>
            <a:r>
              <a:rPr lang="en-US" sz="3600"/>
              <a:t>Maintain – keep up.</a:t>
            </a:r>
            <a:endParaRPr/>
          </a:p>
          <a:p>
            <a:pPr indent="-274320" lvl="0" marL="274320" rtl="0" algn="l">
              <a:spcBef>
                <a:spcPts val="720"/>
              </a:spcBef>
              <a:spcAft>
                <a:spcPts val="0"/>
              </a:spcAft>
              <a:buSzPts val="3420"/>
              <a:buChar char="⚫"/>
            </a:pPr>
            <a:r>
              <a:rPr lang="en-US" sz="3600"/>
              <a:t>Constant – the same.</a:t>
            </a:r>
            <a:endParaRPr/>
          </a:p>
          <a:p>
            <a:pPr indent="-274320" lvl="0" marL="274320" rtl="0" algn="l">
              <a:spcBef>
                <a:spcPts val="720"/>
              </a:spcBef>
              <a:spcAft>
                <a:spcPts val="0"/>
              </a:spcAft>
              <a:buSzPts val="3420"/>
              <a:buChar char="⚫"/>
            </a:pPr>
            <a:r>
              <a:rPr lang="en-US" sz="3600"/>
              <a:t>Internal – inside the body.</a:t>
            </a:r>
            <a:endParaRPr/>
          </a:p>
          <a:p>
            <a:pPr indent="-274320" lvl="0" marL="274320" rtl="0" algn="l">
              <a:spcBef>
                <a:spcPts val="720"/>
              </a:spcBef>
              <a:spcAft>
                <a:spcPts val="0"/>
              </a:spcAft>
              <a:buSzPts val="3420"/>
              <a:buChar char="⚫"/>
            </a:pPr>
            <a:r>
              <a:rPr lang="en-US" sz="3600"/>
              <a:t>Environment – surroundings of the body.</a:t>
            </a:r>
            <a:endParaRPr sz="3600"/>
          </a:p>
        </p:txBody>
      </p:sp>
      <p:sp>
        <p:nvSpPr>
          <p:cNvPr id="297" name="Google Shape;297;p11"/>
          <p:cNvSpPr txBox="1"/>
          <p:nvPr/>
        </p:nvSpPr>
        <p:spPr>
          <a:xfrm>
            <a:off x="6014884" y="381000"/>
            <a:ext cx="2667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Garamond"/>
                <a:ea typeface="Garamond"/>
                <a:cs typeface="Garamond"/>
                <a:sym typeface="Garamond"/>
              </a:rPr>
              <a:t>Homeostasis</a:t>
            </a:r>
            <a:endParaRPr b="1" sz="3200">
              <a:solidFill>
                <a:schemeClr val="dk1"/>
              </a:solidFill>
              <a:latin typeface="Garamond"/>
              <a:ea typeface="Garamond"/>
              <a:cs typeface="Garamond"/>
              <a:sym typeface="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2"/>
          <p:cNvSpPr txBox="1"/>
          <p:nvPr/>
        </p:nvSpPr>
        <p:spPr>
          <a:xfrm>
            <a:off x="-17206" y="1307446"/>
            <a:ext cx="91562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The term </a:t>
            </a:r>
            <a:r>
              <a:rPr lang="en-US" sz="3200">
                <a:solidFill>
                  <a:schemeClr val="dk1"/>
                </a:solidFill>
                <a:latin typeface="Times New Roman"/>
                <a:ea typeface="Times New Roman"/>
                <a:cs typeface="Times New Roman"/>
                <a:sym typeface="Times New Roman"/>
              </a:rPr>
              <a:t>‘Homeostasis’ </a:t>
            </a:r>
            <a:r>
              <a:rPr lang="en-US" sz="2800">
                <a:solidFill>
                  <a:schemeClr val="dk1"/>
                </a:solidFill>
                <a:latin typeface="Times New Roman"/>
                <a:ea typeface="Times New Roman"/>
                <a:cs typeface="Times New Roman"/>
                <a:sym typeface="Times New Roman"/>
              </a:rPr>
              <a:t>is derived from two Greek words;      </a:t>
            </a:r>
            <a:endParaRPr i="1" sz="2800">
              <a:solidFill>
                <a:srgbClr val="FF3300"/>
              </a:solidFill>
              <a:latin typeface="Times New Roman"/>
              <a:ea typeface="Times New Roman"/>
              <a:cs typeface="Times New Roman"/>
              <a:sym typeface="Times New Roman"/>
            </a:endParaRPr>
          </a:p>
        </p:txBody>
      </p:sp>
      <p:sp>
        <p:nvSpPr>
          <p:cNvPr id="303" name="Google Shape;303;p12"/>
          <p:cNvSpPr/>
          <p:nvPr/>
        </p:nvSpPr>
        <p:spPr>
          <a:xfrm>
            <a:off x="1096297" y="2734135"/>
            <a:ext cx="6934200" cy="1524000"/>
          </a:xfrm>
          <a:prstGeom prst="roundRect">
            <a:avLst>
              <a:gd fmla="val 16667" name="adj"/>
            </a:avLst>
          </a:prstGeom>
          <a:gradFill>
            <a:gsLst>
              <a:gs pos="0">
                <a:srgbClr val="00ADB9"/>
              </a:gs>
              <a:gs pos="68000">
                <a:srgbClr val="60DEE7"/>
              </a:gs>
              <a:gs pos="100000">
                <a:srgbClr val="ADF3F9"/>
              </a:gs>
            </a:gsLst>
            <a:path path="circle">
              <a:fillToRect b="50%" l="50%" r="50%" t="50%"/>
            </a:path>
            <a:tileRect/>
          </a:gradFill>
          <a:ln>
            <a:noFill/>
          </a:ln>
          <a:effectLst>
            <a:outerShdw blurRad="57150" rotWithShape="0" algn="ctr" dir="5400000" dist="38100">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sp>
        <p:nvSpPr>
          <p:cNvPr id="304" name="Google Shape;304;p12"/>
          <p:cNvSpPr/>
          <p:nvPr/>
        </p:nvSpPr>
        <p:spPr>
          <a:xfrm>
            <a:off x="1440426" y="2834148"/>
            <a:ext cx="6553200" cy="13239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rgbClr val="7030A0"/>
                </a:solidFill>
                <a:latin typeface="Times New Roman"/>
                <a:ea typeface="Times New Roman"/>
                <a:cs typeface="Times New Roman"/>
                <a:sym typeface="Times New Roman"/>
              </a:rPr>
              <a:t>    </a:t>
            </a:r>
            <a:r>
              <a:rPr b="1" i="1" lang="en-US" sz="3200">
                <a:solidFill>
                  <a:srgbClr val="7030A0"/>
                </a:solidFill>
                <a:latin typeface="Times New Roman"/>
                <a:ea typeface="Times New Roman"/>
                <a:cs typeface="Times New Roman"/>
                <a:sym typeface="Times New Roman"/>
              </a:rPr>
              <a:t> Homeo </a:t>
            </a:r>
            <a:r>
              <a:rPr lang="en-US" sz="3200">
                <a:solidFill>
                  <a:schemeClr val="dk1"/>
                </a:solidFill>
                <a:latin typeface="Times New Roman"/>
                <a:ea typeface="Times New Roman"/>
                <a:cs typeface="Times New Roman"/>
                <a:sym typeface="Times New Roman"/>
              </a:rPr>
              <a:t>which means </a:t>
            </a:r>
            <a:r>
              <a:rPr b="1" lang="en-US" sz="3200">
                <a:solidFill>
                  <a:srgbClr val="7030A0"/>
                </a:solidFill>
                <a:latin typeface="Times New Roman"/>
                <a:ea typeface="Times New Roman"/>
                <a:cs typeface="Times New Roman"/>
                <a:sym typeface="Times New Roman"/>
              </a:rPr>
              <a:t>‘unchanging’</a:t>
            </a:r>
            <a:endParaRPr/>
          </a:p>
          <a:p>
            <a:pPr indent="0" lvl="0" marL="0" marR="0" rtl="0" algn="l">
              <a:spcBef>
                <a:spcPts val="1600"/>
              </a:spcBef>
              <a:spcAft>
                <a:spcPts val="0"/>
              </a:spcAft>
              <a:buNone/>
            </a:pPr>
            <a:r>
              <a:rPr b="1" lang="en-US" sz="3200">
                <a:solidFill>
                  <a:srgbClr val="00B050"/>
                </a:solidFill>
                <a:latin typeface="Times New Roman"/>
                <a:ea typeface="Times New Roman"/>
                <a:cs typeface="Times New Roman"/>
                <a:sym typeface="Times New Roman"/>
              </a:rPr>
              <a:t>      </a:t>
            </a:r>
            <a:r>
              <a:rPr b="1" i="1" lang="en-US" sz="3200">
                <a:solidFill>
                  <a:srgbClr val="FF3300"/>
                </a:solidFill>
                <a:latin typeface="Times New Roman"/>
                <a:ea typeface="Times New Roman"/>
                <a:cs typeface="Times New Roman"/>
                <a:sym typeface="Times New Roman"/>
              </a:rPr>
              <a:t>Stasis</a:t>
            </a:r>
            <a:r>
              <a:rPr b="1" lang="en-US" sz="3200">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which means </a:t>
            </a:r>
            <a:r>
              <a:rPr b="1" lang="en-US" sz="3200">
                <a:solidFill>
                  <a:srgbClr val="FF3300"/>
                </a:solidFill>
                <a:latin typeface="Times New Roman"/>
                <a:ea typeface="Times New Roman"/>
                <a:cs typeface="Times New Roman"/>
                <a:sym typeface="Times New Roman"/>
              </a:rPr>
              <a:t>‘standing’</a:t>
            </a:r>
            <a:endParaRPr b="1" i="1" sz="3200">
              <a:solidFill>
                <a:srgbClr val="FF3300"/>
              </a:solidFill>
              <a:latin typeface="Times New Roman"/>
              <a:ea typeface="Times New Roman"/>
              <a:cs typeface="Times New Roman"/>
              <a:sym typeface="Times New Roman"/>
            </a:endParaRPr>
          </a:p>
        </p:txBody>
      </p:sp>
      <p:sp>
        <p:nvSpPr>
          <p:cNvPr id="305" name="Google Shape;305;p12"/>
          <p:cNvSpPr txBox="1"/>
          <p:nvPr/>
        </p:nvSpPr>
        <p:spPr>
          <a:xfrm>
            <a:off x="5715000" y="223806"/>
            <a:ext cx="3048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Garamond"/>
                <a:ea typeface="Garamond"/>
                <a:cs typeface="Garamond"/>
                <a:sym typeface="Garamond"/>
              </a:rPr>
              <a:t>Homeostasis</a:t>
            </a:r>
            <a:endParaRPr/>
          </a:p>
        </p:txBody>
      </p:sp>
    </p:spTree>
  </p:cSld>
  <p:clrMapOvr>
    <a:masterClrMapping/>
  </p:clrMapOvr>
  <p:transition>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3"/>
          <p:cNvSpPr txBox="1"/>
          <p:nvPr/>
        </p:nvSpPr>
        <p:spPr>
          <a:xfrm>
            <a:off x="304800" y="1752600"/>
            <a:ext cx="7848600" cy="43088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Garamond"/>
                <a:ea typeface="Garamond"/>
                <a:cs typeface="Garamond"/>
                <a:sym typeface="Garamond"/>
              </a:rPr>
              <a:t>Defined as maintenance of a relatively stable internal environment</a:t>
            </a:r>
            <a:endParaRPr/>
          </a:p>
          <a:p>
            <a:pPr indent="-285750" lvl="1" marL="742950" marR="0" rtl="0" algn="l">
              <a:spcBef>
                <a:spcPts val="0"/>
              </a:spcBef>
              <a:spcAft>
                <a:spcPts val="0"/>
              </a:spcAft>
              <a:buNone/>
            </a:pPr>
            <a:r>
              <a:t/>
            </a:r>
            <a:endParaRPr b="0" i="0" sz="3200" u="none" cap="none" strike="noStrike">
              <a:solidFill>
                <a:schemeClr val="dk1"/>
              </a:solidFill>
              <a:latin typeface="Garamond"/>
              <a:ea typeface="Garamond"/>
              <a:cs typeface="Garamond"/>
              <a:sym typeface="Garamond"/>
            </a:endParaRPr>
          </a:p>
          <a:p>
            <a:pPr indent="-285750" lvl="1" marL="742950" marR="0" rtl="0" algn="l">
              <a:spcBef>
                <a:spcPts val="0"/>
              </a:spcBef>
              <a:spcAft>
                <a:spcPts val="0"/>
              </a:spcAft>
              <a:buNone/>
            </a:pPr>
            <a:r>
              <a:rPr b="0" i="0" lang="en-US" sz="3200" u="none" cap="none" strike="noStrike">
                <a:solidFill>
                  <a:schemeClr val="dk1"/>
                </a:solidFill>
                <a:latin typeface="Times New Roman"/>
                <a:ea typeface="Times New Roman"/>
                <a:cs typeface="Times New Roman"/>
                <a:sym typeface="Times New Roman"/>
              </a:rPr>
              <a:t>So, a better definition of ‘Homeostasis’ is </a:t>
            </a:r>
            <a:r>
              <a:rPr b="1" i="0" lang="en-US" sz="3600" u="none" cap="none" strike="noStrike">
                <a:solidFill>
                  <a:schemeClr val="dk1"/>
                </a:solidFill>
                <a:latin typeface="Times New Roman"/>
                <a:ea typeface="Times New Roman"/>
                <a:cs typeface="Times New Roman"/>
                <a:sym typeface="Times New Roman"/>
              </a:rPr>
              <a:t>the maintenance  of  the internal  environment </a:t>
            </a:r>
            <a:r>
              <a:rPr b="1" i="0" lang="en-US" sz="3600" u="none" cap="none" strike="noStrike">
                <a:solidFill>
                  <a:srgbClr val="00B050"/>
                </a:solidFill>
                <a:latin typeface="Times New Roman"/>
                <a:ea typeface="Times New Roman"/>
                <a:cs typeface="Times New Roman"/>
                <a:sym typeface="Times New Roman"/>
              </a:rPr>
              <a:t>within narrow limits</a:t>
            </a:r>
            <a:endParaRPr b="1" i="0" sz="3200" u="none" cap="none" strike="noStrike">
              <a:solidFill>
                <a:srgbClr val="00B050"/>
              </a:solidFill>
              <a:latin typeface="Times New Roman"/>
              <a:ea typeface="Times New Roman"/>
              <a:cs typeface="Times New Roman"/>
              <a:sym typeface="Times New Roman"/>
            </a:endParaRPr>
          </a:p>
          <a:p>
            <a:pPr indent="-285750" lvl="1" marL="742950" marR="0" rtl="0" algn="l">
              <a:spcBef>
                <a:spcPts val="0"/>
              </a:spcBef>
              <a:spcAft>
                <a:spcPts val="0"/>
              </a:spcAft>
              <a:buNone/>
            </a:pPr>
            <a:r>
              <a:t/>
            </a:r>
            <a:endParaRPr b="0" i="0" sz="3200" u="none" cap="none" strike="noStrike">
              <a:solidFill>
                <a:schemeClr val="dk1"/>
              </a:solidFill>
              <a:latin typeface="Garamond"/>
              <a:ea typeface="Garamond"/>
              <a:cs typeface="Garamond"/>
              <a:sym typeface="Garamond"/>
            </a:endParaRPr>
          </a:p>
          <a:p>
            <a:pPr indent="0" lvl="0" marL="0" marR="0" rtl="0" algn="l">
              <a:spcBef>
                <a:spcPts val="1400"/>
              </a:spcBef>
              <a:spcAft>
                <a:spcPts val="0"/>
              </a:spcAft>
              <a:buNone/>
            </a:pPr>
            <a:r>
              <a:t/>
            </a:r>
            <a:endParaRPr b="1" sz="2800">
              <a:solidFill>
                <a:srgbClr val="00B050"/>
              </a:solidFill>
              <a:latin typeface="Times New Roman"/>
              <a:ea typeface="Times New Roman"/>
              <a:cs typeface="Times New Roman"/>
              <a:sym typeface="Times New Roman"/>
            </a:endParaRPr>
          </a:p>
        </p:txBody>
      </p:sp>
      <p:sp>
        <p:nvSpPr>
          <p:cNvPr id="311" name="Google Shape;311;p13"/>
          <p:cNvSpPr txBox="1"/>
          <p:nvPr/>
        </p:nvSpPr>
        <p:spPr>
          <a:xfrm>
            <a:off x="5715000" y="533400"/>
            <a:ext cx="2895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aramond"/>
                <a:ea typeface="Garamond"/>
                <a:cs typeface="Garamond"/>
                <a:sym typeface="Garamond"/>
              </a:rPr>
              <a:t>                    Homeostasis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4"/>
          <p:cNvSpPr txBox="1"/>
          <p:nvPr>
            <p:ph type="title"/>
          </p:nvPr>
        </p:nvSpPr>
        <p:spPr>
          <a:xfrm>
            <a:off x="457200" y="304800"/>
            <a:ext cx="8229600" cy="6096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sz="5100"/>
              <a:t>Homeostasis                             </a:t>
            </a:r>
            <a:r>
              <a:rPr b="1" lang="en-US" sz="2000">
                <a:solidFill>
                  <a:srgbClr val="000000"/>
                </a:solidFill>
                <a:latin typeface="Garamond"/>
                <a:ea typeface="Garamond"/>
                <a:cs typeface="Garamond"/>
                <a:sym typeface="Garamond"/>
              </a:rPr>
              <a:t> Homeostasis</a:t>
            </a:r>
            <a:endParaRPr sz="5100"/>
          </a:p>
        </p:txBody>
      </p:sp>
      <p:sp>
        <p:nvSpPr>
          <p:cNvPr id="317" name="Google Shape;317;p14"/>
          <p:cNvSpPr txBox="1"/>
          <p:nvPr>
            <p:ph idx="1" type="body"/>
          </p:nvPr>
        </p:nvSpPr>
        <p:spPr>
          <a:xfrm>
            <a:off x="533400" y="1143000"/>
            <a:ext cx="8229600" cy="41148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Defined as maintenance of a relatively stable internal environment</a:t>
            </a:r>
            <a:endParaRPr/>
          </a:p>
          <a:p>
            <a:pPr indent="-247015" lvl="1" marL="640080" rtl="0" algn="l">
              <a:spcBef>
                <a:spcPts val="480"/>
              </a:spcBef>
              <a:spcAft>
                <a:spcPts val="0"/>
              </a:spcAft>
              <a:buSzPts val="2040"/>
              <a:buChar char="⚫"/>
            </a:pPr>
            <a:r>
              <a:rPr lang="en-US"/>
              <a:t>Does not mean that composition, temperature, and other characteristics are absolutely unchanging</a:t>
            </a:r>
            <a:endParaRPr/>
          </a:p>
          <a:p>
            <a:pPr indent="-165735" lvl="0" marL="274320" rtl="0" algn="l">
              <a:spcBef>
                <a:spcPts val="360"/>
              </a:spcBef>
              <a:spcAft>
                <a:spcPts val="0"/>
              </a:spcAft>
              <a:buSzPts val="1710"/>
              <a:buNone/>
            </a:pPr>
            <a:r>
              <a:t/>
            </a:r>
            <a:endParaRPr sz="1800"/>
          </a:p>
          <a:p>
            <a:pPr indent="-274320" lvl="0" marL="274320" rtl="0" algn="l">
              <a:spcBef>
                <a:spcPts val="520"/>
              </a:spcBef>
              <a:spcAft>
                <a:spcPts val="0"/>
              </a:spcAft>
              <a:buSzPts val="2470"/>
              <a:buChar char="⚫"/>
            </a:pPr>
            <a:r>
              <a:rPr lang="en-US"/>
              <a:t>Homeostasis is essential for survival and function of all cells</a:t>
            </a:r>
            <a:endParaRPr/>
          </a:p>
          <a:p>
            <a:pPr indent="-189865" lvl="0" marL="274320" rtl="0" algn="l">
              <a:spcBef>
                <a:spcPts val="280"/>
              </a:spcBef>
              <a:spcAft>
                <a:spcPts val="0"/>
              </a:spcAft>
              <a:buSzPts val="1330"/>
              <a:buNone/>
            </a:pPr>
            <a:r>
              <a:t/>
            </a:r>
            <a:endParaRPr sz="1400"/>
          </a:p>
          <a:p>
            <a:pPr indent="-274320" lvl="0" marL="274320" rtl="0" algn="l">
              <a:spcBef>
                <a:spcPts val="520"/>
              </a:spcBef>
              <a:spcAft>
                <a:spcPts val="0"/>
              </a:spcAft>
              <a:buSzPts val="2470"/>
              <a:buChar char="⚫"/>
            </a:pPr>
            <a:r>
              <a:rPr lang="en-US"/>
              <a:t>Each cell contributes to maintenance of a relatively stable internal environment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5"/>
          <p:cNvSpPr txBox="1"/>
          <p:nvPr>
            <p:ph type="title"/>
          </p:nvPr>
        </p:nvSpPr>
        <p:spPr>
          <a:xfrm>
            <a:off x="457200" y="704088"/>
            <a:ext cx="8229600" cy="438912"/>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sz="4300"/>
              <a:t>Homeostasis</a:t>
            </a:r>
            <a:endParaRPr/>
          </a:p>
        </p:txBody>
      </p:sp>
      <p:sp>
        <p:nvSpPr>
          <p:cNvPr id="323" name="Google Shape;323;p15"/>
          <p:cNvSpPr txBox="1"/>
          <p:nvPr>
            <p:ph idx="1" type="body"/>
          </p:nvPr>
        </p:nvSpPr>
        <p:spPr>
          <a:xfrm>
            <a:off x="152400" y="1447800"/>
            <a:ext cx="3962400" cy="3733800"/>
          </a:xfrm>
          <a:prstGeom prst="rect">
            <a:avLst/>
          </a:prstGeom>
          <a:noFill/>
          <a:ln>
            <a:noFill/>
          </a:ln>
        </p:spPr>
        <p:txBody>
          <a:bodyPr anchorCtr="0" anchor="t" bIns="45700" lIns="91425" spcFirstLastPara="1" rIns="91425" wrap="square" tIns="45700">
            <a:normAutofit lnSpcReduction="10000"/>
          </a:bodyPr>
          <a:lstStyle/>
          <a:p>
            <a:pPr indent="-274320" lvl="0" marL="274320" rtl="0" algn="l">
              <a:spcBef>
                <a:spcPts val="0"/>
              </a:spcBef>
              <a:spcAft>
                <a:spcPts val="0"/>
              </a:spcAft>
              <a:buSzPts val="1900"/>
              <a:buChar char="⚫"/>
            </a:pPr>
            <a:r>
              <a:rPr lang="en-US" sz="2000"/>
              <a:t>Body cells are contained in watery internal environment through which life-sustaining exchanges are made</a:t>
            </a:r>
            <a:endParaRPr/>
          </a:p>
          <a:p>
            <a:pPr indent="-274320" lvl="0" marL="274320" rtl="0" algn="l">
              <a:spcBef>
                <a:spcPts val="400"/>
              </a:spcBef>
              <a:spcAft>
                <a:spcPts val="0"/>
              </a:spcAft>
              <a:buSzPts val="1900"/>
              <a:buChar char="⚫"/>
            </a:pPr>
            <a:r>
              <a:rPr lang="en-US" sz="2000"/>
              <a:t>Extracellular fluid (ECF) - Fluid environment in which the cells live (fluid outside the cells)</a:t>
            </a:r>
            <a:endParaRPr/>
          </a:p>
          <a:p>
            <a:pPr indent="-247014" lvl="1" marL="640080" rtl="0" algn="l">
              <a:spcBef>
                <a:spcPts val="360"/>
              </a:spcBef>
              <a:spcAft>
                <a:spcPts val="0"/>
              </a:spcAft>
              <a:buSzPts val="1530"/>
              <a:buChar char="⚫"/>
            </a:pPr>
            <a:r>
              <a:rPr lang="en-US" sz="1800"/>
              <a:t>Two components: </a:t>
            </a:r>
            <a:endParaRPr/>
          </a:p>
          <a:p>
            <a:pPr indent="-247015" lvl="2" marL="914400" rtl="0" algn="l">
              <a:spcBef>
                <a:spcPts val="320"/>
              </a:spcBef>
              <a:spcAft>
                <a:spcPts val="0"/>
              </a:spcAft>
              <a:buSzPts val="1120"/>
              <a:buChar char="⚫"/>
            </a:pPr>
            <a:r>
              <a:rPr lang="en-US" sz="1600"/>
              <a:t>Plasma</a:t>
            </a:r>
            <a:endParaRPr/>
          </a:p>
          <a:p>
            <a:pPr indent="-247015" lvl="2" marL="914400" rtl="0" algn="l">
              <a:spcBef>
                <a:spcPts val="320"/>
              </a:spcBef>
              <a:spcAft>
                <a:spcPts val="0"/>
              </a:spcAft>
              <a:buSzPts val="1120"/>
              <a:buChar char="⚫"/>
            </a:pPr>
            <a:r>
              <a:rPr lang="en-US" sz="1600"/>
              <a:t>Interstitial fluid</a:t>
            </a:r>
            <a:endParaRPr/>
          </a:p>
          <a:p>
            <a:pPr indent="-274320" lvl="0" marL="274320" rtl="0" algn="l">
              <a:spcBef>
                <a:spcPts val="400"/>
              </a:spcBef>
              <a:spcAft>
                <a:spcPts val="0"/>
              </a:spcAft>
              <a:buSzPts val="1900"/>
              <a:buChar char="⚫"/>
            </a:pPr>
            <a:r>
              <a:rPr lang="en-US" sz="2000"/>
              <a:t>Intracellular fluid (ICF) - Fluid contained within all body cells</a:t>
            </a:r>
            <a:endParaRPr/>
          </a:p>
        </p:txBody>
      </p:sp>
      <p:pic>
        <p:nvPicPr>
          <p:cNvPr id="324" name="Google Shape;324;p15"/>
          <p:cNvPicPr preferRelativeResize="0"/>
          <p:nvPr/>
        </p:nvPicPr>
        <p:blipFill rotWithShape="1">
          <a:blip r:embed="rId3">
            <a:alphaModFix/>
          </a:blip>
          <a:srcRect b="0" l="0" r="0" t="0"/>
          <a:stretch/>
        </p:blipFill>
        <p:spPr>
          <a:xfrm>
            <a:off x="4114800" y="1447800"/>
            <a:ext cx="4692650" cy="4038600"/>
          </a:xfrm>
          <a:prstGeom prst="rect">
            <a:avLst/>
          </a:prstGeom>
          <a:noFill/>
          <a:ln cap="flat" cmpd="sng" w="12700">
            <a:solidFill>
              <a:srgbClr val="000000"/>
            </a:solidFill>
            <a:prstDash val="solid"/>
            <a:miter lim="800000"/>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sp>
        <p:nvSpPr>
          <p:cNvPr id="329" name="Google Shape;329;p16"/>
          <p:cNvSpPr txBox="1"/>
          <p:nvPr>
            <p:ph type="title"/>
          </p:nvPr>
        </p:nvSpPr>
        <p:spPr>
          <a:xfrm>
            <a:off x="5638800" y="228600"/>
            <a:ext cx="3048000" cy="5334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Clr>
                <a:srgbClr val="000000"/>
              </a:buClr>
              <a:buSzPts val="1800"/>
              <a:buFont typeface="Garamond"/>
              <a:buNone/>
            </a:pPr>
            <a:r>
              <a:rPr b="1" lang="en-US" sz="1800" cap="none">
                <a:solidFill>
                  <a:srgbClr val="000000"/>
                </a:solidFill>
                <a:latin typeface="Garamond"/>
                <a:ea typeface="Garamond"/>
                <a:cs typeface="Garamond"/>
                <a:sym typeface="Garamond"/>
              </a:rPr>
              <a:t>                          Homeostasis</a:t>
            </a:r>
            <a:endParaRPr/>
          </a:p>
        </p:txBody>
      </p:sp>
      <p:pic>
        <p:nvPicPr>
          <p:cNvPr id="330" name="Google Shape;330;p16"/>
          <p:cNvPicPr preferRelativeResize="0"/>
          <p:nvPr>
            <p:ph idx="1" type="body"/>
          </p:nvPr>
        </p:nvPicPr>
        <p:blipFill rotWithShape="1">
          <a:blip r:embed="rId3">
            <a:alphaModFix/>
          </a:blip>
          <a:srcRect b="5325" l="0" r="0" t="0"/>
          <a:stretch/>
        </p:blipFill>
        <p:spPr>
          <a:xfrm>
            <a:off x="1676400" y="1066800"/>
            <a:ext cx="5651833" cy="5486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7"/>
          <p:cNvSpPr txBox="1"/>
          <p:nvPr>
            <p:ph type="title"/>
          </p:nvPr>
        </p:nvSpPr>
        <p:spPr>
          <a:xfrm>
            <a:off x="6019800" y="304800"/>
            <a:ext cx="2971800" cy="622300"/>
          </a:xfrm>
          <a:prstGeom prst="rect">
            <a:avLst/>
          </a:prstGeom>
          <a:noFill/>
          <a:ln>
            <a:noFill/>
          </a:ln>
        </p:spPr>
        <p:txBody>
          <a:bodyPr anchorCtr="0" anchor="b" bIns="0" lIns="0" spcFirstLastPara="1" rIns="0" wrap="square" tIns="45700">
            <a:noAutofit/>
          </a:bodyPr>
          <a:lstStyle/>
          <a:p>
            <a:pPr indent="-320040" lvl="0" marL="320040" rtl="0" algn="l">
              <a:spcBef>
                <a:spcPts val="0"/>
              </a:spcBef>
              <a:spcAft>
                <a:spcPts val="0"/>
              </a:spcAft>
              <a:buClr>
                <a:srgbClr val="000000"/>
              </a:buClr>
              <a:buSzPts val="2000"/>
              <a:buFont typeface="Garamond"/>
              <a:buNone/>
            </a:pPr>
            <a:r>
              <a:rPr b="1" lang="en-US" sz="2000" cap="none">
                <a:solidFill>
                  <a:srgbClr val="000000"/>
                </a:solidFill>
                <a:latin typeface="Garamond"/>
                <a:ea typeface="Garamond"/>
                <a:cs typeface="Garamond"/>
                <a:sym typeface="Garamond"/>
              </a:rPr>
              <a:t>            Homeostasis</a:t>
            </a:r>
            <a:br>
              <a:rPr b="1" lang="en-US" sz="2000" cap="none">
                <a:solidFill>
                  <a:srgbClr val="000000"/>
                </a:solidFill>
                <a:latin typeface="Garamond"/>
                <a:ea typeface="Garamond"/>
                <a:cs typeface="Garamond"/>
                <a:sym typeface="Garamond"/>
              </a:rPr>
            </a:br>
            <a:endParaRPr b="1" sz="3200">
              <a:latin typeface="Garamond"/>
              <a:ea typeface="Garamond"/>
              <a:cs typeface="Garamond"/>
              <a:sym typeface="Garamond"/>
            </a:endParaRPr>
          </a:p>
        </p:txBody>
      </p:sp>
      <p:sp>
        <p:nvSpPr>
          <p:cNvPr id="336" name="Google Shape;336;p17"/>
          <p:cNvSpPr txBox="1"/>
          <p:nvPr>
            <p:ph idx="1" type="body"/>
          </p:nvPr>
        </p:nvSpPr>
        <p:spPr>
          <a:xfrm>
            <a:off x="457200" y="1447800"/>
            <a:ext cx="8305800" cy="5410200"/>
          </a:xfrm>
          <a:prstGeom prst="rect">
            <a:avLst/>
          </a:prstGeom>
          <a:noFill/>
          <a:ln>
            <a:noFill/>
          </a:ln>
        </p:spPr>
        <p:txBody>
          <a:bodyPr anchorCtr="0" anchor="t" bIns="45700" lIns="91425" spcFirstLastPara="1" rIns="91425" wrap="square" tIns="45700">
            <a:noAutofit/>
          </a:bodyPr>
          <a:lstStyle/>
          <a:p>
            <a:pPr indent="-274320" lvl="0" marL="274320" rtl="0" algn="l">
              <a:lnSpc>
                <a:spcPct val="80000"/>
              </a:lnSpc>
              <a:spcBef>
                <a:spcPts val="0"/>
              </a:spcBef>
              <a:spcAft>
                <a:spcPts val="0"/>
              </a:spcAft>
              <a:buSzPts val="1900"/>
              <a:buChar char="⚫"/>
            </a:pPr>
            <a:r>
              <a:rPr lang="en-US" sz="2000"/>
              <a:t>Homeostasis is continually being disrupted by</a:t>
            </a:r>
            <a:endParaRPr/>
          </a:p>
          <a:p>
            <a:pPr indent="-247014" lvl="1" marL="640080" rtl="0" algn="l">
              <a:lnSpc>
                <a:spcPct val="80000"/>
              </a:lnSpc>
              <a:spcBef>
                <a:spcPts val="640"/>
              </a:spcBef>
              <a:spcAft>
                <a:spcPts val="0"/>
              </a:spcAft>
              <a:buSzPts val="2720"/>
              <a:buChar char="⚫"/>
            </a:pPr>
            <a:r>
              <a:rPr lang="en-US" sz="3200">
                <a:latin typeface="Arial"/>
                <a:ea typeface="Arial"/>
                <a:cs typeface="Arial"/>
                <a:sym typeface="Arial"/>
              </a:rPr>
              <a:t>External stimuli:</a:t>
            </a:r>
            <a:endParaRPr/>
          </a:p>
          <a:p>
            <a:pPr indent="-247015" lvl="2" marL="914400" rtl="0" algn="l">
              <a:lnSpc>
                <a:spcPct val="80000"/>
              </a:lnSpc>
              <a:spcBef>
                <a:spcPts val="480"/>
              </a:spcBef>
              <a:spcAft>
                <a:spcPts val="0"/>
              </a:spcAft>
              <a:buSzPts val="1680"/>
              <a:buChar char="⚫"/>
            </a:pPr>
            <a:r>
              <a:rPr lang="en-US" sz="2400"/>
              <a:t>heat, cold, lack of oxygen, pathogens, toxins</a:t>
            </a:r>
            <a:endParaRPr/>
          </a:p>
          <a:p>
            <a:pPr indent="-247014" lvl="1" marL="640080" rtl="0" algn="l">
              <a:lnSpc>
                <a:spcPct val="80000"/>
              </a:lnSpc>
              <a:spcBef>
                <a:spcPts val="640"/>
              </a:spcBef>
              <a:spcAft>
                <a:spcPts val="0"/>
              </a:spcAft>
              <a:buSzPts val="2720"/>
              <a:buChar char="⚫"/>
            </a:pPr>
            <a:r>
              <a:rPr lang="en-US" sz="3200">
                <a:latin typeface="Arial"/>
                <a:ea typeface="Arial"/>
                <a:cs typeface="Arial"/>
                <a:sym typeface="Arial"/>
              </a:rPr>
              <a:t>Internal stimuli:</a:t>
            </a:r>
            <a:endParaRPr/>
          </a:p>
          <a:p>
            <a:pPr indent="-247015" lvl="2" marL="914400" rtl="0" algn="l">
              <a:lnSpc>
                <a:spcPct val="80000"/>
              </a:lnSpc>
              <a:spcBef>
                <a:spcPts val="480"/>
              </a:spcBef>
              <a:spcAft>
                <a:spcPts val="0"/>
              </a:spcAft>
              <a:buSzPts val="1680"/>
              <a:buChar char="⚫"/>
            </a:pPr>
            <a:r>
              <a:rPr lang="en-US" sz="2400"/>
              <a:t>Body temperature</a:t>
            </a:r>
            <a:endParaRPr/>
          </a:p>
          <a:p>
            <a:pPr indent="-247015" lvl="2" marL="914400" rtl="0" algn="l">
              <a:lnSpc>
                <a:spcPct val="80000"/>
              </a:lnSpc>
              <a:spcBef>
                <a:spcPts val="480"/>
              </a:spcBef>
              <a:spcAft>
                <a:spcPts val="0"/>
              </a:spcAft>
              <a:buSzPts val="1680"/>
              <a:buChar char="⚫"/>
            </a:pPr>
            <a:r>
              <a:rPr lang="en-US" sz="2400"/>
              <a:t>Blood pressure</a:t>
            </a:r>
            <a:endParaRPr/>
          </a:p>
          <a:p>
            <a:pPr indent="-247015" lvl="2" marL="914400" rtl="0" algn="l">
              <a:lnSpc>
                <a:spcPct val="80000"/>
              </a:lnSpc>
              <a:spcBef>
                <a:spcPts val="480"/>
              </a:spcBef>
              <a:spcAft>
                <a:spcPts val="0"/>
              </a:spcAft>
              <a:buSzPts val="1680"/>
              <a:buChar char="⚫"/>
            </a:pPr>
            <a:r>
              <a:rPr lang="en-US" sz="2400"/>
              <a:t>Concentration of water, glucose, salts, oxygen, etc.</a:t>
            </a:r>
            <a:endParaRPr/>
          </a:p>
          <a:p>
            <a:pPr indent="-247015" lvl="2" marL="914400" rtl="0" algn="l">
              <a:lnSpc>
                <a:spcPct val="80000"/>
              </a:lnSpc>
              <a:spcBef>
                <a:spcPts val="480"/>
              </a:spcBef>
              <a:spcAft>
                <a:spcPts val="0"/>
              </a:spcAft>
              <a:buSzPts val="1680"/>
              <a:buChar char="⚫"/>
            </a:pPr>
            <a:r>
              <a:rPr lang="en-US" sz="2400"/>
              <a:t>Physical and psychological distresses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8"/>
          <p:cNvSpPr txBox="1"/>
          <p:nvPr>
            <p:ph type="title"/>
          </p:nvPr>
        </p:nvSpPr>
        <p:spPr>
          <a:xfrm>
            <a:off x="6469626" y="304800"/>
            <a:ext cx="2657168" cy="533400"/>
          </a:xfrm>
          <a:prstGeom prst="rect">
            <a:avLst/>
          </a:prstGeom>
          <a:noFill/>
          <a:ln>
            <a:noFill/>
          </a:ln>
        </p:spPr>
        <p:txBody>
          <a:bodyPr anchorCtr="0" anchor="b" bIns="0" lIns="0" spcFirstLastPara="1" rIns="0" wrap="square" tIns="45700">
            <a:noAutofit/>
          </a:bodyPr>
          <a:lstStyle/>
          <a:p>
            <a:pPr indent="-320040" lvl="0" marL="320040" rtl="0" algn="l">
              <a:spcBef>
                <a:spcPts val="0"/>
              </a:spcBef>
              <a:spcAft>
                <a:spcPts val="0"/>
              </a:spcAft>
              <a:buClr>
                <a:srgbClr val="7E9532"/>
              </a:buClr>
              <a:buSzPts val="2000"/>
              <a:buFont typeface="Garamond"/>
              <a:buNone/>
            </a:pPr>
            <a:r>
              <a:rPr b="1" lang="en-US" sz="2000" cap="none">
                <a:solidFill>
                  <a:srgbClr val="000000"/>
                </a:solidFill>
                <a:latin typeface="Garamond"/>
                <a:ea typeface="Garamond"/>
                <a:cs typeface="Garamond"/>
                <a:sym typeface="Garamond"/>
              </a:rPr>
              <a:t>        Homeostasis</a:t>
            </a:r>
            <a:endParaRPr b="1" sz="3200">
              <a:latin typeface="Garamond"/>
              <a:ea typeface="Garamond"/>
              <a:cs typeface="Garamond"/>
              <a:sym typeface="Garamond"/>
            </a:endParaRPr>
          </a:p>
        </p:txBody>
      </p:sp>
      <p:pic>
        <p:nvPicPr>
          <p:cNvPr id="342" name="Google Shape;342;p18"/>
          <p:cNvPicPr preferRelativeResize="0"/>
          <p:nvPr>
            <p:ph idx="1" type="body"/>
          </p:nvPr>
        </p:nvPicPr>
        <p:blipFill rotWithShape="1">
          <a:blip r:embed="rId3">
            <a:alphaModFix/>
          </a:blip>
          <a:srcRect b="5951" l="0" r="0" t="0"/>
          <a:stretch/>
        </p:blipFill>
        <p:spPr>
          <a:xfrm>
            <a:off x="152400" y="0"/>
            <a:ext cx="6172200" cy="6746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9"/>
          <p:cNvSpPr txBox="1"/>
          <p:nvPr>
            <p:ph type="title"/>
          </p:nvPr>
        </p:nvSpPr>
        <p:spPr>
          <a:xfrm>
            <a:off x="5867400" y="190500"/>
            <a:ext cx="3505200" cy="1143000"/>
          </a:xfrm>
          <a:prstGeom prst="rect">
            <a:avLst/>
          </a:prstGeom>
          <a:noFill/>
          <a:ln>
            <a:noFill/>
          </a:ln>
        </p:spPr>
        <p:txBody>
          <a:bodyPr anchorCtr="0" anchor="b" bIns="0" lIns="0" spcFirstLastPara="1" rIns="0" wrap="square" tIns="45700">
            <a:noAutofit/>
          </a:bodyPr>
          <a:lstStyle/>
          <a:p>
            <a:pPr indent="-320040" lvl="0" marL="320040" rtl="0" algn="l">
              <a:spcBef>
                <a:spcPts val="0"/>
              </a:spcBef>
              <a:spcAft>
                <a:spcPts val="0"/>
              </a:spcAft>
              <a:buClr>
                <a:srgbClr val="7E9532"/>
              </a:buClr>
              <a:buSzPts val="2000"/>
              <a:buFont typeface="Garamond"/>
              <a:buNone/>
            </a:pPr>
            <a:r>
              <a:rPr b="1" lang="en-US" sz="2000" cap="none">
                <a:solidFill>
                  <a:srgbClr val="000000"/>
                </a:solidFill>
                <a:latin typeface="Garamond"/>
                <a:ea typeface="Garamond"/>
                <a:cs typeface="Garamond"/>
                <a:sym typeface="Garamond"/>
              </a:rPr>
              <a:t>                   Homeostasis</a:t>
            </a:r>
            <a:endParaRPr b="1" sz="3200">
              <a:latin typeface="Garamond"/>
              <a:ea typeface="Garamond"/>
              <a:cs typeface="Garamond"/>
              <a:sym typeface="Garamond"/>
            </a:endParaRPr>
          </a:p>
        </p:txBody>
      </p:sp>
      <p:sp>
        <p:nvSpPr>
          <p:cNvPr id="348" name="Google Shape;348;p19"/>
          <p:cNvSpPr txBox="1"/>
          <p:nvPr>
            <p:ph idx="1" type="body"/>
          </p:nvPr>
        </p:nvSpPr>
        <p:spPr>
          <a:xfrm>
            <a:off x="0" y="1828800"/>
            <a:ext cx="8763000" cy="4648200"/>
          </a:xfrm>
          <a:prstGeom prst="rect">
            <a:avLst/>
          </a:prstGeom>
          <a:noFill/>
          <a:ln>
            <a:noFill/>
          </a:ln>
        </p:spPr>
        <p:txBody>
          <a:bodyPr anchorCtr="0" anchor="t" bIns="45700" lIns="91425" spcFirstLastPara="1" rIns="91425" wrap="square" tIns="45700">
            <a:normAutofit/>
          </a:bodyPr>
          <a:lstStyle/>
          <a:p>
            <a:pPr indent="-95885" lvl="1" marL="640080" rtl="0" algn="l">
              <a:spcBef>
                <a:spcPts val="0"/>
              </a:spcBef>
              <a:spcAft>
                <a:spcPts val="0"/>
              </a:spcAft>
              <a:buSzPts val="2380"/>
              <a:buNone/>
            </a:pPr>
            <a:r>
              <a:t/>
            </a:r>
            <a:endParaRPr b="1" sz="2800"/>
          </a:p>
          <a:p>
            <a:pPr indent="-247015" lvl="1" marL="640080" rtl="0" algn="l">
              <a:spcBef>
                <a:spcPts val="560"/>
              </a:spcBef>
              <a:spcAft>
                <a:spcPts val="0"/>
              </a:spcAft>
              <a:buSzPts val="2380"/>
              <a:buChar char="⚫"/>
            </a:pPr>
            <a:r>
              <a:rPr b="1" lang="en-US" sz="2800"/>
              <a:t>Detect deviations from normal </a:t>
            </a:r>
            <a:r>
              <a:rPr lang="en-US" sz="2800"/>
              <a:t>(set point) in the internal environment that need to be held within narrow limits</a:t>
            </a:r>
            <a:endParaRPr/>
          </a:p>
          <a:p>
            <a:pPr indent="-247015" lvl="1" marL="640080" rtl="0" algn="l">
              <a:spcBef>
                <a:spcPts val="560"/>
              </a:spcBef>
              <a:spcAft>
                <a:spcPts val="0"/>
              </a:spcAft>
              <a:buSzPts val="2380"/>
              <a:buChar char="⚫"/>
            </a:pPr>
            <a:r>
              <a:rPr b="1" lang="en-US" sz="2800"/>
              <a:t>Integrate this information </a:t>
            </a:r>
            <a:r>
              <a:rPr lang="en-US" sz="2800"/>
              <a:t>with other relevant information</a:t>
            </a:r>
            <a:endParaRPr/>
          </a:p>
          <a:p>
            <a:pPr indent="-247015" lvl="1" marL="640080" rtl="0" algn="l">
              <a:spcBef>
                <a:spcPts val="560"/>
              </a:spcBef>
              <a:spcAft>
                <a:spcPts val="0"/>
              </a:spcAft>
              <a:buSzPts val="2380"/>
              <a:buChar char="⚫"/>
            </a:pPr>
            <a:r>
              <a:rPr b="1" lang="en-US" sz="2800"/>
              <a:t>Make appropriate adjustments </a:t>
            </a:r>
            <a:r>
              <a:rPr lang="en-US" sz="2800"/>
              <a:t>in order to restore factor to its desired value</a:t>
            </a:r>
            <a:endParaRPr/>
          </a:p>
          <a:p>
            <a:pPr indent="-95885" lvl="1" marL="640080" rtl="0" algn="l">
              <a:spcBef>
                <a:spcPts val="560"/>
              </a:spcBef>
              <a:spcAft>
                <a:spcPts val="0"/>
              </a:spcAft>
              <a:buSzPts val="2380"/>
              <a:buNone/>
            </a:pPr>
            <a:r>
              <a:t/>
            </a:r>
            <a:endParaRPr sz="2800"/>
          </a:p>
        </p:txBody>
      </p:sp>
      <p:sp>
        <p:nvSpPr>
          <p:cNvPr id="349" name="Google Shape;349;p19"/>
          <p:cNvSpPr/>
          <p:nvPr/>
        </p:nvSpPr>
        <p:spPr>
          <a:xfrm>
            <a:off x="381000" y="762000"/>
            <a:ext cx="52578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Garamond"/>
                <a:ea typeface="Garamond"/>
                <a:cs typeface="Garamond"/>
                <a:sym typeface="Garamond"/>
              </a:rPr>
              <a:t>Homeostatic Control Systems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0"/>
          <p:cNvSpPr txBox="1"/>
          <p:nvPr/>
        </p:nvSpPr>
        <p:spPr>
          <a:xfrm>
            <a:off x="685800" y="1752600"/>
            <a:ext cx="290513" cy="585788"/>
          </a:xfrm>
          <a:prstGeom prst="rect">
            <a:avLst/>
          </a:prstGeom>
          <a:noFill/>
          <a:ln>
            <a:noFill/>
          </a:ln>
        </p:spPr>
        <p:txBody>
          <a:bodyPr anchorCtr="0" anchor="t" bIns="45700" lIns="91425" spcFirstLastPara="1" rIns="91425" wrap="square" tIns="45700">
            <a:spAutoFit/>
          </a:bodyPr>
          <a:lstStyle/>
          <a:p>
            <a:pPr indent="0" lvl="0" marL="0" marR="0" rtl="0" algn="l">
              <a:lnSpc>
                <a:spcPct val="135000"/>
              </a:lnSpc>
              <a:spcBef>
                <a:spcPts val="0"/>
              </a:spcBef>
              <a:spcAft>
                <a:spcPts val="0"/>
              </a:spcAft>
              <a:buClr>
                <a:schemeClr val="dk1"/>
              </a:buClr>
              <a:buSzPts val="2400"/>
              <a:buFont typeface="Garamond"/>
              <a:buNone/>
            </a:pPr>
            <a:r>
              <a:t/>
            </a:r>
            <a:endParaRPr b="1" sz="2400">
              <a:solidFill>
                <a:schemeClr val="dk1"/>
              </a:solidFill>
              <a:latin typeface="Arial"/>
              <a:ea typeface="Arial"/>
              <a:cs typeface="Arial"/>
              <a:sym typeface="Arial"/>
            </a:endParaRPr>
          </a:p>
        </p:txBody>
      </p:sp>
      <p:sp>
        <p:nvSpPr>
          <p:cNvPr id="355" name="Google Shape;355;p2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3600"/>
              <a:buFont typeface="Calibri"/>
              <a:buNone/>
            </a:pPr>
            <a:r>
              <a:rPr b="1" lang="en-US" sz="3600"/>
              <a:t>Homeostasis</a:t>
            </a:r>
            <a:endParaRPr/>
          </a:p>
        </p:txBody>
      </p:sp>
      <p:sp>
        <p:nvSpPr>
          <p:cNvPr id="356" name="Google Shape;356;p20"/>
          <p:cNvSpPr txBox="1"/>
          <p:nvPr>
            <p:ph idx="1" type="body"/>
          </p:nvPr>
        </p:nvSpPr>
        <p:spPr>
          <a:xfrm>
            <a:off x="457200" y="2045494"/>
            <a:ext cx="8229600" cy="389810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Homeostasis involves dynamic mechanisms that detect and respond to deviations in physiological variables from their “set point” values by initiating effector responses that restore the variables to the optimal physiological range.</a:t>
            </a:r>
            <a:endParaRPr/>
          </a:p>
          <a:p>
            <a:pPr indent="-274320" lvl="0" marL="274320" rtl="0" algn="l">
              <a:spcBef>
                <a:spcPts val="520"/>
              </a:spcBef>
              <a:spcAft>
                <a:spcPts val="0"/>
              </a:spcAft>
              <a:buSzPts val="2470"/>
              <a:buChar char="⚫"/>
            </a:pPr>
            <a:r>
              <a:rPr lang="en-US"/>
              <a:t>Two systems that maintain homeostasis are: Nervous system &amp; Endocrine system</a:t>
            </a:r>
            <a:endParaRPr/>
          </a:p>
          <a:p>
            <a:pPr indent="-117475" lvl="0" marL="274320" rtl="0" algn="l">
              <a:spcBef>
                <a:spcPts val="520"/>
              </a:spcBef>
              <a:spcAft>
                <a:spcPts val="0"/>
              </a:spcAft>
              <a:buSzPts val="247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
          <p:cNvSpPr txBox="1"/>
          <p:nvPr>
            <p:ph type="title"/>
          </p:nvPr>
        </p:nvSpPr>
        <p:spPr>
          <a:xfrm>
            <a:off x="822960" y="365760"/>
            <a:ext cx="7520940" cy="85344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4400"/>
              <a:buFont typeface="Calibri"/>
              <a:buNone/>
            </a:pPr>
            <a:r>
              <a:rPr lang="en-US" sz="4400"/>
              <a:t>Learning objectives</a:t>
            </a:r>
            <a:endParaRPr/>
          </a:p>
        </p:txBody>
      </p:sp>
      <p:sp>
        <p:nvSpPr>
          <p:cNvPr id="205" name="Google Shape;205;p2"/>
          <p:cNvSpPr txBox="1"/>
          <p:nvPr>
            <p:ph idx="1" type="body"/>
          </p:nvPr>
        </p:nvSpPr>
        <p:spPr>
          <a:xfrm>
            <a:off x="822960" y="1752600"/>
            <a:ext cx="7520940" cy="3048000"/>
          </a:xfrm>
          <a:prstGeom prst="rect">
            <a:avLst/>
          </a:prstGeom>
          <a:noFill/>
          <a:ln>
            <a:noFill/>
          </a:ln>
        </p:spPr>
        <p:txBody>
          <a:bodyPr anchorCtr="0" anchor="t" bIns="45700" lIns="91425" spcFirstLastPara="1" rIns="91425" wrap="square" tIns="45700">
            <a:normAutofit fontScale="92500" lnSpcReduction="20000"/>
          </a:bodyPr>
          <a:lstStyle/>
          <a:p>
            <a:pPr indent="-274320" lvl="0" marL="274320" rtl="0" algn="l">
              <a:spcBef>
                <a:spcPts val="0"/>
              </a:spcBef>
              <a:spcAft>
                <a:spcPts val="0"/>
              </a:spcAft>
              <a:buSzPct val="95000"/>
              <a:buChar char="⚫"/>
            </a:pPr>
            <a:r>
              <a:rPr lang="en-US" sz="2400"/>
              <a:t>At the end of lecture ,students should be able to:</a:t>
            </a:r>
            <a:endParaRPr/>
          </a:p>
          <a:p>
            <a:pPr indent="-274320" lvl="0" marL="274320" rtl="0" algn="l">
              <a:spcBef>
                <a:spcPts val="444"/>
              </a:spcBef>
              <a:spcAft>
                <a:spcPts val="0"/>
              </a:spcAft>
              <a:buSzPct val="95000"/>
              <a:buFont typeface="Arial"/>
              <a:buChar char="•"/>
            </a:pPr>
            <a:r>
              <a:rPr lang="en-US" sz="2400"/>
              <a:t>Define homeostasis</a:t>
            </a:r>
            <a:endParaRPr/>
          </a:p>
          <a:p>
            <a:pPr indent="-274320" lvl="0" marL="274320" rtl="0" algn="l">
              <a:spcBef>
                <a:spcPts val="444"/>
              </a:spcBef>
              <a:spcAft>
                <a:spcPts val="0"/>
              </a:spcAft>
              <a:buSzPct val="95000"/>
              <a:buFont typeface="Arial"/>
              <a:buChar char="•"/>
            </a:pPr>
            <a:r>
              <a:rPr lang="en-US" sz="2400"/>
              <a:t>Describe the components of a feedback system </a:t>
            </a:r>
            <a:endParaRPr/>
          </a:p>
          <a:p>
            <a:pPr indent="-274320" lvl="0" marL="274320" rtl="0" algn="l">
              <a:spcBef>
                <a:spcPts val="444"/>
              </a:spcBef>
              <a:spcAft>
                <a:spcPts val="0"/>
              </a:spcAft>
              <a:buSzPct val="95000"/>
              <a:buFont typeface="Arial"/>
              <a:buChar char="•"/>
            </a:pPr>
            <a:r>
              <a:rPr lang="en-US" sz="2400"/>
              <a:t>Contrast the operation of negative &amp; positive feedback systems</a:t>
            </a:r>
            <a:endParaRPr/>
          </a:p>
          <a:p>
            <a:pPr indent="-274320" lvl="0" marL="274320" rtl="0" algn="l">
              <a:spcBef>
                <a:spcPts val="444"/>
              </a:spcBef>
              <a:spcAft>
                <a:spcPts val="0"/>
              </a:spcAft>
              <a:buSzPct val="95000"/>
              <a:buFont typeface="Arial"/>
              <a:buChar char="•"/>
            </a:pPr>
            <a:r>
              <a:rPr lang="en-US" sz="2400"/>
              <a:t>Explain the principles of homeostasis as a central theme of Physiology</a:t>
            </a:r>
            <a:endParaRPr/>
          </a:p>
          <a:p>
            <a:pPr indent="-274320" lvl="0" marL="274320" rtl="0" algn="l">
              <a:spcBef>
                <a:spcPts val="444"/>
              </a:spcBef>
              <a:spcAft>
                <a:spcPts val="0"/>
              </a:spcAft>
              <a:buSzPct val="95000"/>
              <a:buFont typeface="Arial"/>
              <a:buChar char="•"/>
            </a:pPr>
            <a:r>
              <a:rPr lang="en-US" sz="2400"/>
              <a:t>Describe feedforward mechanism with example</a:t>
            </a:r>
            <a:endParaRPr sz="2400"/>
          </a:p>
          <a:p>
            <a:pPr indent="-274320" lvl="0" marL="274320" rtl="0" algn="l">
              <a:spcBef>
                <a:spcPts val="444"/>
              </a:spcBef>
              <a:spcAft>
                <a:spcPts val="0"/>
              </a:spcAft>
              <a:buSzPct val="95000"/>
              <a:buFont typeface="Arial"/>
              <a:buChar char="•"/>
            </a:pPr>
            <a:r>
              <a:rPr lang="en-US" sz="2400"/>
              <a:t>List the factors that contribute to homeostatic imbalance.</a:t>
            </a:r>
            <a:endParaRPr/>
          </a:p>
          <a:p>
            <a:pPr indent="-140398" lvl="0" marL="274320" rtl="0" algn="l">
              <a:spcBef>
                <a:spcPts val="444"/>
              </a:spcBef>
              <a:spcAft>
                <a:spcPts val="0"/>
              </a:spcAft>
              <a:buSzPct val="95000"/>
              <a:buFont typeface="Arial"/>
              <a:buNone/>
            </a:pPr>
            <a:r>
              <a:t/>
            </a:r>
            <a:endParaRPr sz="2400"/>
          </a:p>
          <a:p>
            <a:pPr indent="-129238" lvl="0" marL="274320" rtl="0" algn="l">
              <a:spcBef>
                <a:spcPts val="481"/>
              </a:spcBef>
              <a:spcAft>
                <a:spcPts val="0"/>
              </a:spcAft>
              <a:buSzPct val="95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3600"/>
              <a:buFont typeface="Calibri"/>
              <a:buNone/>
            </a:pPr>
            <a:r>
              <a:rPr b="1" lang="en-US" sz="3600"/>
              <a:t>Maintenance of Homeostasis</a:t>
            </a:r>
            <a:endParaRPr/>
          </a:p>
        </p:txBody>
      </p:sp>
      <p:sp>
        <p:nvSpPr>
          <p:cNvPr id="362" name="Google Shape;362;p2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SzPts val="2660"/>
              <a:buChar char="⚫"/>
            </a:pPr>
            <a:r>
              <a:rPr lang="en-US" sz="2800"/>
              <a:t>Nervous system</a:t>
            </a:r>
            <a:endParaRPr/>
          </a:p>
          <a:p>
            <a:pPr indent="-247015" lvl="1" marL="640080" rtl="0" algn="l">
              <a:lnSpc>
                <a:spcPct val="90000"/>
              </a:lnSpc>
              <a:spcBef>
                <a:spcPts val="480"/>
              </a:spcBef>
              <a:spcAft>
                <a:spcPts val="0"/>
              </a:spcAft>
              <a:buSzPts val="2040"/>
              <a:buChar char="⚫"/>
            </a:pPr>
            <a:r>
              <a:rPr lang="en-US" sz="2400"/>
              <a:t>Controls and coordinates bodily activities that require rapid responses</a:t>
            </a:r>
            <a:endParaRPr/>
          </a:p>
          <a:p>
            <a:pPr indent="-247015" lvl="1" marL="640080" rtl="0" algn="l">
              <a:lnSpc>
                <a:spcPct val="90000"/>
              </a:lnSpc>
              <a:spcBef>
                <a:spcPts val="480"/>
              </a:spcBef>
              <a:spcAft>
                <a:spcPts val="0"/>
              </a:spcAft>
              <a:buSzPts val="2040"/>
              <a:buChar char="⚫"/>
            </a:pPr>
            <a:r>
              <a:rPr lang="en-US" sz="2400"/>
              <a:t>Detects and initiates reactions to changes in external environment</a:t>
            </a:r>
            <a:endParaRPr/>
          </a:p>
          <a:p>
            <a:pPr indent="-274320" lvl="0" marL="274320" rtl="0" algn="l">
              <a:lnSpc>
                <a:spcPct val="90000"/>
              </a:lnSpc>
              <a:spcBef>
                <a:spcPts val="560"/>
              </a:spcBef>
              <a:spcAft>
                <a:spcPts val="0"/>
              </a:spcAft>
              <a:buSzPts val="2660"/>
              <a:buChar char="⚫"/>
            </a:pPr>
            <a:r>
              <a:rPr lang="en-US" sz="2800"/>
              <a:t>Endocrine system</a:t>
            </a:r>
            <a:endParaRPr/>
          </a:p>
          <a:p>
            <a:pPr indent="-247015" lvl="1" marL="640080" rtl="0" algn="l">
              <a:lnSpc>
                <a:spcPct val="90000"/>
              </a:lnSpc>
              <a:spcBef>
                <a:spcPts val="480"/>
              </a:spcBef>
              <a:spcAft>
                <a:spcPts val="0"/>
              </a:spcAft>
              <a:buSzPts val="2040"/>
              <a:buChar char="⚫"/>
            </a:pPr>
            <a:r>
              <a:rPr lang="en-US" sz="2400"/>
              <a:t>Secreting glands of endocrine regulate activities that require duration rather than speed</a:t>
            </a:r>
            <a:endParaRPr/>
          </a:p>
          <a:p>
            <a:pPr indent="-247015" lvl="1" marL="640080" rtl="0" algn="l">
              <a:lnSpc>
                <a:spcPct val="90000"/>
              </a:lnSpc>
              <a:spcBef>
                <a:spcPts val="480"/>
              </a:spcBef>
              <a:spcAft>
                <a:spcPts val="0"/>
              </a:spcAft>
              <a:buSzPts val="2040"/>
              <a:buChar char="⚫"/>
            </a:pPr>
            <a:r>
              <a:rPr lang="en-US" sz="2400"/>
              <a:t>Controls concentration of nutrients and, by adjusting kidney function, controls internal environment’s volume and electrolyte composition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2"/>
          <p:cNvSpPr txBox="1"/>
          <p:nvPr>
            <p:ph type="title"/>
          </p:nvPr>
        </p:nvSpPr>
        <p:spPr>
          <a:xfrm>
            <a:off x="6085936" y="76200"/>
            <a:ext cx="3048000" cy="622300"/>
          </a:xfrm>
          <a:prstGeom prst="rect">
            <a:avLst/>
          </a:prstGeom>
          <a:noFill/>
          <a:ln>
            <a:noFill/>
          </a:ln>
        </p:spPr>
        <p:txBody>
          <a:bodyPr anchorCtr="0" anchor="b" bIns="0" lIns="0" spcFirstLastPara="1" rIns="0" wrap="square" tIns="45700">
            <a:normAutofit fontScale="90000"/>
          </a:bodyPr>
          <a:lstStyle/>
          <a:p>
            <a:pPr indent="-320040" lvl="0" marL="320040" rtl="0" algn="l">
              <a:spcBef>
                <a:spcPts val="0"/>
              </a:spcBef>
              <a:spcAft>
                <a:spcPts val="0"/>
              </a:spcAft>
              <a:buClr>
                <a:srgbClr val="000000"/>
              </a:buClr>
              <a:buSzPct val="100000"/>
              <a:buFont typeface="Garamond"/>
              <a:buNone/>
            </a:pPr>
            <a:r>
              <a:rPr b="1" lang="en-US" sz="2200" cap="none">
                <a:solidFill>
                  <a:srgbClr val="000000"/>
                </a:solidFill>
                <a:latin typeface="Garamond"/>
                <a:ea typeface="Garamond"/>
                <a:cs typeface="Garamond"/>
                <a:sym typeface="Garamond"/>
              </a:rPr>
              <a:t>            Homeostasis</a:t>
            </a:r>
            <a:br>
              <a:rPr b="1" lang="en-US" sz="3200" cap="none">
                <a:solidFill>
                  <a:srgbClr val="000000"/>
                </a:solidFill>
                <a:latin typeface="Garamond"/>
                <a:ea typeface="Garamond"/>
                <a:cs typeface="Garamond"/>
                <a:sym typeface="Garamond"/>
              </a:rPr>
            </a:br>
            <a:endParaRPr b="1" sz="3200">
              <a:latin typeface="Garamond"/>
              <a:ea typeface="Garamond"/>
              <a:cs typeface="Garamond"/>
              <a:sym typeface="Garamond"/>
            </a:endParaRPr>
          </a:p>
        </p:txBody>
      </p:sp>
      <p:sp>
        <p:nvSpPr>
          <p:cNvPr id="368" name="Google Shape;368;p22"/>
          <p:cNvSpPr txBox="1"/>
          <p:nvPr>
            <p:ph idx="1" type="body"/>
          </p:nvPr>
        </p:nvSpPr>
        <p:spPr>
          <a:xfrm>
            <a:off x="0" y="1066800"/>
            <a:ext cx="8991600" cy="56388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SzPts val="3325"/>
              <a:buChar char="⚫"/>
            </a:pPr>
            <a:r>
              <a:rPr lang="en-US" sz="3500"/>
              <a:t>Receptor </a:t>
            </a:r>
            <a:r>
              <a:rPr lang="en-US" sz="3000"/>
              <a:t>- structures that monitor a controlled condition and detect changes</a:t>
            </a:r>
            <a:endParaRPr/>
          </a:p>
          <a:p>
            <a:pPr indent="-129540" lvl="0" marL="274320" rtl="0" algn="l">
              <a:lnSpc>
                <a:spcPct val="90000"/>
              </a:lnSpc>
              <a:spcBef>
                <a:spcPts val="480"/>
              </a:spcBef>
              <a:spcAft>
                <a:spcPts val="0"/>
              </a:spcAft>
              <a:buSzPts val="2280"/>
              <a:buNone/>
            </a:pPr>
            <a:r>
              <a:t/>
            </a:r>
            <a:endParaRPr sz="2400"/>
          </a:p>
          <a:p>
            <a:pPr indent="-274320" lvl="0" marL="274320" rtl="0" algn="l">
              <a:lnSpc>
                <a:spcPct val="90000"/>
              </a:lnSpc>
              <a:spcBef>
                <a:spcPts val="700"/>
              </a:spcBef>
              <a:spcAft>
                <a:spcPts val="0"/>
              </a:spcAft>
              <a:buSzPts val="3325"/>
              <a:buChar char="⚫"/>
            </a:pPr>
            <a:r>
              <a:rPr lang="en-US" sz="3500"/>
              <a:t>Control center</a:t>
            </a:r>
            <a:r>
              <a:rPr lang="en-US" sz="3000"/>
              <a:t> - determines next action </a:t>
            </a:r>
            <a:endParaRPr/>
          </a:p>
          <a:p>
            <a:pPr indent="-129540" lvl="0" marL="274320" rtl="0" algn="l">
              <a:lnSpc>
                <a:spcPct val="90000"/>
              </a:lnSpc>
              <a:spcBef>
                <a:spcPts val="480"/>
              </a:spcBef>
              <a:spcAft>
                <a:spcPts val="0"/>
              </a:spcAft>
              <a:buSzPts val="2280"/>
              <a:buNone/>
            </a:pPr>
            <a:r>
              <a:t/>
            </a:r>
            <a:endParaRPr sz="2400"/>
          </a:p>
          <a:p>
            <a:pPr indent="-129540" lvl="0" marL="274320" rtl="0" algn="l">
              <a:lnSpc>
                <a:spcPct val="90000"/>
              </a:lnSpc>
              <a:spcBef>
                <a:spcPts val="480"/>
              </a:spcBef>
              <a:spcAft>
                <a:spcPts val="0"/>
              </a:spcAft>
              <a:buSzPts val="2280"/>
              <a:buNone/>
            </a:pPr>
            <a:r>
              <a:t/>
            </a:r>
            <a:endParaRPr sz="2400"/>
          </a:p>
          <a:p>
            <a:pPr indent="-274320" lvl="0" marL="274320" rtl="0" algn="l">
              <a:lnSpc>
                <a:spcPct val="90000"/>
              </a:lnSpc>
              <a:spcBef>
                <a:spcPts val="700"/>
              </a:spcBef>
              <a:spcAft>
                <a:spcPts val="0"/>
              </a:spcAft>
              <a:buSzPts val="3325"/>
              <a:buChar char="⚫"/>
            </a:pPr>
            <a:r>
              <a:rPr lang="en-US" sz="3500"/>
              <a:t>Effector</a:t>
            </a:r>
            <a:endParaRPr/>
          </a:p>
          <a:p>
            <a:pPr indent="-247015" lvl="1" marL="640080" rtl="0" algn="l">
              <a:lnSpc>
                <a:spcPct val="90000"/>
              </a:lnSpc>
              <a:spcBef>
                <a:spcPts val="600"/>
              </a:spcBef>
              <a:spcAft>
                <a:spcPts val="0"/>
              </a:spcAft>
              <a:buSzPts val="2550"/>
              <a:buChar char="⚫"/>
            </a:pPr>
            <a:r>
              <a:rPr lang="en-US" sz="3000"/>
              <a:t>Receives directions from the control center</a:t>
            </a:r>
            <a:endParaRPr/>
          </a:p>
          <a:p>
            <a:pPr indent="-247015" lvl="1" marL="640080" rtl="0" algn="l">
              <a:lnSpc>
                <a:spcPct val="90000"/>
              </a:lnSpc>
              <a:spcBef>
                <a:spcPts val="600"/>
              </a:spcBef>
              <a:spcAft>
                <a:spcPts val="0"/>
              </a:spcAft>
              <a:buSzPts val="2550"/>
              <a:buChar char="⚫"/>
            </a:pPr>
            <a:r>
              <a:rPr lang="en-US" sz="3000"/>
              <a:t>Produces a response that restores the </a:t>
            </a:r>
            <a:endParaRPr/>
          </a:p>
          <a:p>
            <a:pPr indent="0" lvl="1" marL="365125" rtl="0" algn="l">
              <a:lnSpc>
                <a:spcPct val="90000"/>
              </a:lnSpc>
              <a:spcBef>
                <a:spcPts val="600"/>
              </a:spcBef>
              <a:spcAft>
                <a:spcPts val="0"/>
              </a:spcAft>
              <a:buSzPts val="2550"/>
              <a:buFont typeface="Georgia"/>
              <a:buNone/>
            </a:pPr>
            <a:r>
              <a:rPr lang="en-US" sz="3000"/>
              <a:t>    controlled condition</a:t>
            </a:r>
            <a:endParaRPr/>
          </a:p>
          <a:p>
            <a:pPr indent="-153670" lvl="0" marL="274320" rtl="0" algn="l">
              <a:lnSpc>
                <a:spcPct val="90000"/>
              </a:lnSpc>
              <a:spcBef>
                <a:spcPts val="400"/>
              </a:spcBef>
              <a:spcAft>
                <a:spcPts val="0"/>
              </a:spcAft>
              <a:buSzPts val="1900"/>
              <a:buNone/>
            </a:pPr>
            <a:r>
              <a:t/>
            </a:r>
            <a:endParaRPr sz="2000"/>
          </a:p>
          <a:p>
            <a:pPr indent="-149859" lvl="1" marL="640080" rtl="0" algn="l">
              <a:lnSpc>
                <a:spcPct val="90000"/>
              </a:lnSpc>
              <a:spcBef>
                <a:spcPts val="360"/>
              </a:spcBef>
              <a:spcAft>
                <a:spcPts val="0"/>
              </a:spcAft>
              <a:buSzPts val="1530"/>
              <a:buNone/>
            </a:pPr>
            <a:r>
              <a:t/>
            </a:r>
            <a:endParaRPr sz="1800"/>
          </a:p>
        </p:txBody>
      </p:sp>
      <p:pic>
        <p:nvPicPr>
          <p:cNvPr id="369" name="Google Shape;369;p22"/>
          <p:cNvPicPr preferRelativeResize="0"/>
          <p:nvPr/>
        </p:nvPicPr>
        <p:blipFill rotWithShape="1">
          <a:blip r:embed="rId3">
            <a:alphaModFix/>
          </a:blip>
          <a:srcRect b="0" l="0" r="0" t="0"/>
          <a:stretch/>
        </p:blipFill>
        <p:spPr>
          <a:xfrm>
            <a:off x="6528957" y="1524000"/>
            <a:ext cx="1905000" cy="1201738"/>
          </a:xfrm>
          <a:prstGeom prst="rect">
            <a:avLst/>
          </a:prstGeom>
          <a:noFill/>
          <a:ln>
            <a:noFill/>
          </a:ln>
        </p:spPr>
      </p:pic>
      <p:pic>
        <p:nvPicPr>
          <p:cNvPr descr="FG08_16c" id="370" name="Google Shape;370;p22"/>
          <p:cNvPicPr preferRelativeResize="0"/>
          <p:nvPr/>
        </p:nvPicPr>
        <p:blipFill rotWithShape="1">
          <a:blip r:embed="rId4">
            <a:alphaModFix/>
          </a:blip>
          <a:srcRect b="0" l="0" r="0" t="0"/>
          <a:stretch/>
        </p:blipFill>
        <p:spPr>
          <a:xfrm>
            <a:off x="6800849" y="3124200"/>
            <a:ext cx="1447800" cy="1085850"/>
          </a:xfrm>
          <a:prstGeom prst="rect">
            <a:avLst/>
          </a:prstGeom>
          <a:noFill/>
          <a:ln>
            <a:noFill/>
          </a:ln>
        </p:spPr>
      </p:pic>
      <p:pic>
        <p:nvPicPr>
          <p:cNvPr descr="FG07_01" id="371" name="Google Shape;371;p22"/>
          <p:cNvPicPr preferRelativeResize="0"/>
          <p:nvPr/>
        </p:nvPicPr>
        <p:blipFill rotWithShape="1">
          <a:blip r:embed="rId5">
            <a:alphaModFix/>
          </a:blip>
          <a:srcRect b="0" l="0" r="0" t="0"/>
          <a:stretch/>
        </p:blipFill>
        <p:spPr>
          <a:xfrm>
            <a:off x="6800849" y="5029200"/>
            <a:ext cx="1361215" cy="13766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3"/>
          <p:cNvSpPr txBox="1"/>
          <p:nvPr>
            <p:ph type="title"/>
          </p:nvPr>
        </p:nvSpPr>
        <p:spPr>
          <a:xfrm>
            <a:off x="5867400" y="274638"/>
            <a:ext cx="2819400" cy="868362"/>
          </a:xfrm>
          <a:prstGeom prst="rect">
            <a:avLst/>
          </a:prstGeom>
          <a:noFill/>
          <a:ln>
            <a:noFill/>
          </a:ln>
        </p:spPr>
        <p:txBody>
          <a:bodyPr anchorCtr="0" anchor="b" bIns="0" lIns="0" spcFirstLastPara="1" rIns="0" wrap="square" tIns="45700">
            <a:normAutofit/>
          </a:bodyPr>
          <a:lstStyle/>
          <a:p>
            <a:pPr indent="-320040" lvl="0" marL="320040" rtl="0" algn="l">
              <a:spcBef>
                <a:spcPts val="0"/>
              </a:spcBef>
              <a:spcAft>
                <a:spcPts val="0"/>
              </a:spcAft>
              <a:buClr>
                <a:srgbClr val="7E9532"/>
              </a:buClr>
              <a:buSzPts val="2000"/>
              <a:buFont typeface="Garamond"/>
              <a:buNone/>
            </a:pPr>
            <a:r>
              <a:rPr b="1" lang="en-US" sz="2000" cap="none">
                <a:solidFill>
                  <a:srgbClr val="000000"/>
                </a:solidFill>
                <a:latin typeface="Garamond"/>
                <a:ea typeface="Garamond"/>
                <a:cs typeface="Garamond"/>
                <a:sym typeface="Garamond"/>
              </a:rPr>
              <a:t>                Homeostasis</a:t>
            </a:r>
            <a:endParaRPr b="1" sz="3200">
              <a:latin typeface="Garamond"/>
              <a:ea typeface="Garamond"/>
              <a:cs typeface="Garamond"/>
              <a:sym typeface="Garamond"/>
            </a:endParaRPr>
          </a:p>
        </p:txBody>
      </p:sp>
      <p:sp>
        <p:nvSpPr>
          <p:cNvPr id="377" name="Google Shape;377;p23"/>
          <p:cNvSpPr txBox="1"/>
          <p:nvPr>
            <p:ph idx="1" type="body"/>
          </p:nvPr>
        </p:nvSpPr>
        <p:spPr>
          <a:xfrm>
            <a:off x="0" y="1447800"/>
            <a:ext cx="8915400" cy="47244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3040"/>
              <a:buChar char="⚫"/>
            </a:pPr>
            <a:r>
              <a:rPr b="1" lang="en-US" sz="3200" u="sng"/>
              <a:t>Feedforward</a:t>
            </a:r>
            <a:r>
              <a:rPr lang="en-US" sz="3200"/>
              <a:t> - </a:t>
            </a:r>
            <a:r>
              <a:rPr b="0" lang="en-US" sz="3200"/>
              <a:t>term used for responses made in anticipation of a change</a:t>
            </a:r>
            <a:endParaRPr/>
          </a:p>
          <a:p>
            <a:pPr indent="0" lvl="0" marL="45720" rtl="0" algn="l">
              <a:spcBef>
                <a:spcPts val="640"/>
              </a:spcBef>
              <a:spcAft>
                <a:spcPts val="0"/>
              </a:spcAft>
              <a:buSzPts val="3040"/>
              <a:buFont typeface="Georgia"/>
              <a:buNone/>
            </a:pPr>
            <a:r>
              <a:t/>
            </a:r>
            <a:endParaRPr sz="3200"/>
          </a:p>
          <a:p>
            <a:pPr indent="-274320" lvl="0" marL="274320" rtl="0" algn="l">
              <a:spcBef>
                <a:spcPts val="640"/>
              </a:spcBef>
              <a:spcAft>
                <a:spcPts val="0"/>
              </a:spcAft>
              <a:buSzPts val="3040"/>
              <a:buChar char="⚫"/>
            </a:pPr>
            <a:r>
              <a:rPr b="1" lang="en-US" sz="3200" u="sng"/>
              <a:t>Feedback</a:t>
            </a:r>
            <a:r>
              <a:rPr lang="en-US" sz="3200"/>
              <a:t> - </a:t>
            </a:r>
            <a:r>
              <a:rPr b="0" lang="en-US" sz="3200"/>
              <a:t>refers to responses made after change has been detected</a:t>
            </a:r>
            <a:endParaRPr/>
          </a:p>
          <a:p>
            <a:pPr indent="-247014" lvl="1" marL="640080" rtl="0" algn="l">
              <a:spcBef>
                <a:spcPts val="640"/>
              </a:spcBef>
              <a:spcAft>
                <a:spcPts val="0"/>
              </a:spcAft>
              <a:buSzPts val="2720"/>
              <a:buChar char="⚫"/>
            </a:pPr>
            <a:r>
              <a:rPr b="1" lang="en-US" sz="3200"/>
              <a:t>Types of feedback systems</a:t>
            </a:r>
            <a:endParaRPr/>
          </a:p>
          <a:p>
            <a:pPr indent="-247015" lvl="2" marL="914400" rtl="0" algn="l">
              <a:spcBef>
                <a:spcPts val="560"/>
              </a:spcBef>
              <a:spcAft>
                <a:spcPts val="0"/>
              </a:spcAft>
              <a:buSzPts val="1960"/>
              <a:buChar char="⚫"/>
            </a:pPr>
            <a:r>
              <a:rPr lang="en-US" sz="2800">
                <a:solidFill>
                  <a:srgbClr val="7030A0"/>
                </a:solidFill>
              </a:rPr>
              <a:t>Negative</a:t>
            </a:r>
            <a:endParaRPr/>
          </a:p>
          <a:p>
            <a:pPr indent="-247015" lvl="2" marL="914400" rtl="0" algn="l">
              <a:spcBef>
                <a:spcPts val="560"/>
              </a:spcBef>
              <a:spcAft>
                <a:spcPts val="0"/>
              </a:spcAft>
              <a:buSzPts val="1960"/>
              <a:buChar char="⚫"/>
            </a:pPr>
            <a:r>
              <a:rPr lang="en-US" sz="2800">
                <a:solidFill>
                  <a:srgbClr val="800000"/>
                </a:solidFill>
              </a:rPr>
              <a:t>Positive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4"/>
          <p:cNvSpPr txBox="1"/>
          <p:nvPr>
            <p:ph type="title"/>
          </p:nvPr>
        </p:nvSpPr>
        <p:spPr>
          <a:xfrm>
            <a:off x="5692877" y="152400"/>
            <a:ext cx="3429000" cy="1143000"/>
          </a:xfrm>
          <a:prstGeom prst="rect">
            <a:avLst/>
          </a:prstGeom>
          <a:noFill/>
          <a:ln>
            <a:noFill/>
          </a:ln>
        </p:spPr>
        <p:txBody>
          <a:bodyPr anchorCtr="0" anchor="b" bIns="0" lIns="0" spcFirstLastPara="1" rIns="0" wrap="square" tIns="45700">
            <a:normAutofit/>
          </a:bodyPr>
          <a:lstStyle/>
          <a:p>
            <a:pPr indent="-320040" lvl="0" marL="320040" rtl="0" algn="l">
              <a:spcBef>
                <a:spcPts val="0"/>
              </a:spcBef>
              <a:spcAft>
                <a:spcPts val="0"/>
              </a:spcAft>
              <a:buClr>
                <a:srgbClr val="7E9532"/>
              </a:buClr>
              <a:buSzPts val="2000"/>
              <a:buFont typeface="Garamond"/>
              <a:buNone/>
            </a:pPr>
            <a:r>
              <a:rPr b="1" lang="en-US" sz="2000" cap="none">
                <a:solidFill>
                  <a:srgbClr val="000000"/>
                </a:solidFill>
                <a:latin typeface="Garamond"/>
                <a:ea typeface="Garamond"/>
                <a:cs typeface="Garamond"/>
                <a:sym typeface="Garamond"/>
              </a:rPr>
              <a:t>                 Homeostasis</a:t>
            </a:r>
            <a:endParaRPr b="1" sz="3200">
              <a:latin typeface="Garamond"/>
              <a:ea typeface="Garamond"/>
              <a:cs typeface="Garamond"/>
              <a:sym typeface="Garamond"/>
            </a:endParaRPr>
          </a:p>
        </p:txBody>
      </p:sp>
      <p:sp>
        <p:nvSpPr>
          <p:cNvPr id="383" name="Google Shape;383;p24"/>
          <p:cNvSpPr txBox="1"/>
          <p:nvPr>
            <p:ph idx="1" type="body"/>
          </p:nvPr>
        </p:nvSpPr>
        <p:spPr>
          <a:xfrm>
            <a:off x="24581" y="1524000"/>
            <a:ext cx="8305800" cy="577891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b="1" lang="en-US" u="sng">
                <a:solidFill>
                  <a:srgbClr val="7030A0"/>
                </a:solidFill>
              </a:rPr>
              <a:t>Negative feedback loop</a:t>
            </a:r>
            <a:endParaRPr/>
          </a:p>
          <a:p>
            <a:pPr indent="-247014" lvl="1" marL="640080" rtl="0" algn="l">
              <a:spcBef>
                <a:spcPts val="640"/>
              </a:spcBef>
              <a:spcAft>
                <a:spcPts val="0"/>
              </a:spcAft>
              <a:buSzPts val="2720"/>
              <a:buChar char="⚫"/>
            </a:pPr>
            <a:r>
              <a:rPr lang="en-US" sz="3200"/>
              <a:t>original stimulus reversed </a:t>
            </a:r>
            <a:endParaRPr/>
          </a:p>
          <a:p>
            <a:pPr indent="-247014" lvl="1" marL="640080" rtl="0" algn="l">
              <a:spcBef>
                <a:spcPts val="640"/>
              </a:spcBef>
              <a:spcAft>
                <a:spcPts val="0"/>
              </a:spcAft>
              <a:buSzPts val="2720"/>
              <a:buChar char="⚫"/>
            </a:pPr>
            <a:r>
              <a:rPr lang="en-US" sz="3200"/>
              <a:t>most feedback systems in the body are negative</a:t>
            </a:r>
            <a:endParaRPr/>
          </a:p>
          <a:p>
            <a:pPr indent="-247014" lvl="1" marL="640080" rtl="0" algn="l">
              <a:spcBef>
                <a:spcPts val="640"/>
              </a:spcBef>
              <a:spcAft>
                <a:spcPts val="0"/>
              </a:spcAft>
              <a:buSzPts val="2720"/>
              <a:buChar char="⚫"/>
            </a:pPr>
            <a:r>
              <a:rPr lang="en-US" sz="3200"/>
              <a:t>used for conditions that need frequent adjustment</a:t>
            </a:r>
            <a:endParaRPr/>
          </a:p>
          <a:p>
            <a:pPr indent="-274320" lvl="0" marL="274320" rtl="0" algn="l">
              <a:spcBef>
                <a:spcPts val="520"/>
              </a:spcBef>
              <a:spcAft>
                <a:spcPts val="0"/>
              </a:spcAft>
              <a:buSzPts val="2470"/>
              <a:buChar char="⚫"/>
            </a:pPr>
            <a:r>
              <a:rPr b="1" lang="en-US" u="sng">
                <a:solidFill>
                  <a:srgbClr val="800000"/>
                </a:solidFill>
              </a:rPr>
              <a:t>Positive feedback loop</a:t>
            </a:r>
            <a:endParaRPr/>
          </a:p>
          <a:p>
            <a:pPr indent="-247014" lvl="1" marL="640080" rtl="0" algn="l">
              <a:spcBef>
                <a:spcPts val="640"/>
              </a:spcBef>
              <a:spcAft>
                <a:spcPts val="0"/>
              </a:spcAft>
              <a:buSzPts val="2720"/>
              <a:buChar char="⚫"/>
            </a:pPr>
            <a:r>
              <a:rPr lang="en-US" sz="3200"/>
              <a:t>original stimulus intensified</a:t>
            </a:r>
            <a:endParaRPr/>
          </a:p>
          <a:p>
            <a:pPr indent="-247014" lvl="1" marL="640080" rtl="0" algn="l">
              <a:spcBef>
                <a:spcPts val="640"/>
              </a:spcBef>
              <a:spcAft>
                <a:spcPts val="0"/>
              </a:spcAft>
              <a:buSzPts val="2720"/>
              <a:buChar char="⚫"/>
            </a:pPr>
            <a:r>
              <a:rPr lang="en-US" sz="3200"/>
              <a:t>seen during normal childbirth</a:t>
            </a:r>
            <a:endParaRPr/>
          </a:p>
          <a:p>
            <a:pPr indent="-105410" lvl="0" marL="274320" rtl="0" algn="l">
              <a:spcBef>
                <a:spcPts val="560"/>
              </a:spcBef>
              <a:spcAft>
                <a:spcPts val="0"/>
              </a:spcAft>
              <a:buSzPts val="2660"/>
              <a:buNone/>
            </a:pPr>
            <a:r>
              <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25"/>
          <p:cNvPicPr preferRelativeResize="0"/>
          <p:nvPr/>
        </p:nvPicPr>
        <p:blipFill rotWithShape="1">
          <a:blip r:embed="rId3">
            <a:alphaModFix/>
          </a:blip>
          <a:srcRect b="0" l="0" r="0" t="0"/>
          <a:stretch/>
        </p:blipFill>
        <p:spPr>
          <a:xfrm>
            <a:off x="4038600" y="280988"/>
            <a:ext cx="5015445" cy="6196011"/>
          </a:xfrm>
          <a:prstGeom prst="rect">
            <a:avLst/>
          </a:prstGeom>
          <a:noFill/>
          <a:ln>
            <a:noFill/>
          </a:ln>
        </p:spPr>
      </p:pic>
      <p:sp>
        <p:nvSpPr>
          <p:cNvPr id="389" name="Google Shape;389;p25"/>
          <p:cNvSpPr txBox="1"/>
          <p:nvPr/>
        </p:nvSpPr>
        <p:spPr>
          <a:xfrm>
            <a:off x="0" y="838200"/>
            <a:ext cx="4038600" cy="70173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aramond"/>
                <a:ea typeface="Garamond"/>
                <a:cs typeface="Garamond"/>
                <a:sym typeface="Garamond"/>
              </a:rPr>
              <a:t>Negative Feed Back Mechanism</a:t>
            </a:r>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If the response reverses the original stimulus</a:t>
            </a:r>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a:p>
            <a:pPr indent="0" lvl="0" marL="0" marR="0" rtl="0" algn="l">
              <a:spcBef>
                <a:spcPts val="0"/>
              </a:spcBef>
              <a:spcAft>
                <a:spcPts val="0"/>
              </a:spcAft>
              <a:buNone/>
            </a:pPr>
            <a:r>
              <a:rPr lang="en-US" sz="1800">
                <a:solidFill>
                  <a:schemeClr val="dk1"/>
                </a:solidFill>
                <a:latin typeface="Garamond"/>
                <a:ea typeface="Garamond"/>
                <a:cs typeface="Garamond"/>
                <a:sym typeface="Garamond"/>
              </a:rPr>
              <a:t>Eg:   GLUCOSE HOMEOSTASIS</a:t>
            </a:r>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b="1" sz="1800">
              <a:solidFill>
                <a:schemeClr val="dk1"/>
              </a:solidFill>
              <a:latin typeface="Garamond"/>
              <a:ea typeface="Garamond"/>
              <a:cs typeface="Garamond"/>
              <a:sym typeface="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6"/>
          <p:cNvSpPr txBox="1"/>
          <p:nvPr>
            <p:ph type="title"/>
          </p:nvPr>
        </p:nvSpPr>
        <p:spPr>
          <a:xfrm>
            <a:off x="304800" y="1066800"/>
            <a:ext cx="4876800" cy="1143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Clr>
                <a:schemeClr val="dk2"/>
              </a:buClr>
              <a:buSzPts val="2400"/>
              <a:buFont typeface="Calibri"/>
              <a:buNone/>
            </a:pPr>
            <a:r>
              <a:rPr lang="en-US" sz="2400"/>
              <a:t> </a:t>
            </a:r>
            <a:r>
              <a:rPr b="1" lang="en-US" sz="2000"/>
              <a:t>CONTROLLING BLOOD GLUCOSE LEVELS</a:t>
            </a:r>
            <a:endParaRPr b="1" sz="2000"/>
          </a:p>
        </p:txBody>
      </p:sp>
      <p:sp>
        <p:nvSpPr>
          <p:cNvPr id="396" name="Google Shape;396;p26"/>
          <p:cNvSpPr txBox="1"/>
          <p:nvPr>
            <p:ph idx="1" type="body"/>
          </p:nvPr>
        </p:nvSpPr>
        <p:spPr>
          <a:xfrm>
            <a:off x="609600" y="3810000"/>
            <a:ext cx="8001000" cy="3230563"/>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SzPts val="2470"/>
              <a:buChar char="⚫"/>
            </a:pPr>
            <a:r>
              <a:rPr lang="en-US"/>
              <a:t>This is regulated by 2 hormones from the </a:t>
            </a:r>
            <a:r>
              <a:rPr b="1" lang="en-US" u="sng"/>
              <a:t>pancreas</a:t>
            </a:r>
            <a:r>
              <a:rPr lang="en-US"/>
              <a:t> called:</a:t>
            </a:r>
            <a:endParaRPr/>
          </a:p>
          <a:p>
            <a:pPr indent="-274320" lvl="0" marL="274320" rtl="0" algn="ctr">
              <a:lnSpc>
                <a:spcPct val="90000"/>
              </a:lnSpc>
              <a:spcBef>
                <a:spcPts val="640"/>
              </a:spcBef>
              <a:spcAft>
                <a:spcPts val="0"/>
              </a:spcAft>
              <a:buSzPts val="3040"/>
              <a:buFont typeface="Noto Sans Symbols"/>
              <a:buNone/>
            </a:pPr>
            <a:r>
              <a:rPr b="0" lang="en-US" sz="3200">
                <a:solidFill>
                  <a:schemeClr val="hlink"/>
                </a:solidFill>
              </a:rPr>
              <a:t>Insulin</a:t>
            </a:r>
            <a:endParaRPr/>
          </a:p>
          <a:p>
            <a:pPr indent="-274320" lvl="0" marL="274320" rtl="0" algn="ctr">
              <a:lnSpc>
                <a:spcPct val="90000"/>
              </a:lnSpc>
              <a:spcBef>
                <a:spcPts val="640"/>
              </a:spcBef>
              <a:spcAft>
                <a:spcPts val="0"/>
              </a:spcAft>
              <a:buSzPts val="3040"/>
              <a:buFont typeface="Noto Sans Symbols"/>
              <a:buNone/>
            </a:pPr>
            <a:r>
              <a:rPr b="0" lang="en-US" sz="3200">
                <a:solidFill>
                  <a:schemeClr val="hlink"/>
                </a:solidFill>
              </a:rPr>
              <a:t>Glucagon</a:t>
            </a:r>
            <a:endParaRPr b="0" sz="3200">
              <a:solidFill>
                <a:schemeClr val="hlink"/>
              </a:solidFill>
            </a:endParaRPr>
          </a:p>
        </p:txBody>
      </p:sp>
      <p:sp>
        <p:nvSpPr>
          <p:cNvPr id="397" name="Google Shape;397;p26"/>
          <p:cNvSpPr txBox="1"/>
          <p:nvPr/>
        </p:nvSpPr>
        <p:spPr>
          <a:xfrm>
            <a:off x="5943600" y="228600"/>
            <a:ext cx="32004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aramond"/>
                <a:ea typeface="Garamond"/>
                <a:cs typeface="Garamond"/>
                <a:sym typeface="Garamond"/>
              </a:rPr>
              <a:t>                   Homeostasis</a:t>
            </a:r>
            <a:br>
              <a:rPr b="1" lang="en-US" sz="2000">
                <a:solidFill>
                  <a:schemeClr val="dk1"/>
                </a:solidFill>
                <a:latin typeface="Garamond"/>
                <a:ea typeface="Garamond"/>
                <a:cs typeface="Garamond"/>
                <a:sym typeface="Garamond"/>
              </a:rPr>
            </a:br>
            <a:endParaRPr b="1" sz="20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 calcmode="lin" valueType="num">
                                      <p:cBhvr additive="base">
                                        <p:cTn dur="500"/>
                                        <p:tgtEl>
                                          <p:spTgt spid="396">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396">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 calcmode="lin" valueType="num">
                                      <p:cBhvr additive="base">
                                        <p:cTn dur="500"/>
                                        <p:tgtEl>
                                          <p:spTgt spid="396">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396">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anim calcmode="lin" valueType="num">
                                      <p:cBhvr additive="base">
                                        <p:cTn dur="500"/>
                                        <p:tgtEl>
                                          <p:spTgt spid="396">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396">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cxnSp>
        <p:nvCxnSpPr>
          <p:cNvPr id="403" name="Google Shape;403;p27"/>
          <p:cNvCxnSpPr/>
          <p:nvPr/>
        </p:nvCxnSpPr>
        <p:spPr>
          <a:xfrm>
            <a:off x="2220964" y="1460500"/>
            <a:ext cx="0" cy="4114800"/>
          </a:xfrm>
          <a:prstGeom prst="straightConnector1">
            <a:avLst/>
          </a:prstGeom>
          <a:noFill/>
          <a:ln cap="flat" cmpd="sng" w="38100">
            <a:solidFill>
              <a:schemeClr val="dk1"/>
            </a:solidFill>
            <a:prstDash val="solid"/>
            <a:round/>
            <a:headEnd len="sm" w="sm" type="none"/>
            <a:tailEnd len="sm" w="sm" type="none"/>
          </a:ln>
        </p:spPr>
      </p:cxnSp>
      <p:cxnSp>
        <p:nvCxnSpPr>
          <p:cNvPr id="404" name="Google Shape;404;p27"/>
          <p:cNvCxnSpPr/>
          <p:nvPr/>
        </p:nvCxnSpPr>
        <p:spPr>
          <a:xfrm>
            <a:off x="2133600" y="5594350"/>
            <a:ext cx="6324600" cy="0"/>
          </a:xfrm>
          <a:prstGeom prst="straightConnector1">
            <a:avLst/>
          </a:prstGeom>
          <a:noFill/>
          <a:ln cap="flat" cmpd="sng" w="38100">
            <a:solidFill>
              <a:schemeClr val="dk1"/>
            </a:solidFill>
            <a:prstDash val="solid"/>
            <a:round/>
            <a:headEnd len="sm" w="sm" type="none"/>
            <a:tailEnd len="sm" w="sm" type="none"/>
          </a:ln>
        </p:spPr>
      </p:cxnSp>
      <p:sp>
        <p:nvSpPr>
          <p:cNvPr id="405" name="Google Shape;405;p27"/>
          <p:cNvSpPr txBox="1"/>
          <p:nvPr/>
        </p:nvSpPr>
        <p:spPr>
          <a:xfrm>
            <a:off x="7783564" y="5867400"/>
            <a:ext cx="914400" cy="519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Overlock"/>
                <a:ea typeface="Overlock"/>
                <a:cs typeface="Overlock"/>
                <a:sym typeface="Overlock"/>
              </a:rPr>
              <a:t>Time</a:t>
            </a:r>
            <a:endParaRPr sz="2800">
              <a:solidFill>
                <a:schemeClr val="dk1"/>
              </a:solidFill>
              <a:latin typeface="Overlock"/>
              <a:ea typeface="Overlock"/>
              <a:cs typeface="Overlock"/>
              <a:sym typeface="Overlock"/>
            </a:endParaRPr>
          </a:p>
        </p:txBody>
      </p:sp>
      <p:sp>
        <p:nvSpPr>
          <p:cNvPr id="406" name="Google Shape;406;p27"/>
          <p:cNvSpPr txBox="1"/>
          <p:nvPr/>
        </p:nvSpPr>
        <p:spPr>
          <a:xfrm>
            <a:off x="0" y="1143000"/>
            <a:ext cx="2270125" cy="946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Overlock"/>
                <a:ea typeface="Overlock"/>
                <a:cs typeface="Overlock"/>
                <a:sym typeface="Overlock"/>
              </a:rPr>
              <a:t>Glucose </a:t>
            </a:r>
            <a:endParaRPr/>
          </a:p>
          <a:p>
            <a:pPr indent="0" lvl="0" marL="0" marR="0" rtl="0" algn="l">
              <a:spcBef>
                <a:spcPts val="0"/>
              </a:spcBef>
              <a:spcAft>
                <a:spcPts val="0"/>
              </a:spcAft>
              <a:buNone/>
            </a:pPr>
            <a:r>
              <a:rPr lang="en-US" sz="2800">
                <a:solidFill>
                  <a:schemeClr val="dk1"/>
                </a:solidFill>
                <a:latin typeface="Overlock"/>
                <a:ea typeface="Overlock"/>
                <a:cs typeface="Overlock"/>
                <a:sym typeface="Overlock"/>
              </a:rPr>
              <a:t>Concentration</a:t>
            </a:r>
            <a:endParaRPr sz="2800">
              <a:solidFill>
                <a:schemeClr val="dk1"/>
              </a:solidFill>
              <a:latin typeface="Overlock"/>
              <a:ea typeface="Overlock"/>
              <a:cs typeface="Overlock"/>
              <a:sym typeface="Overlock"/>
            </a:endParaRPr>
          </a:p>
        </p:txBody>
      </p:sp>
      <p:sp>
        <p:nvSpPr>
          <p:cNvPr id="407" name="Google Shape;407;p27"/>
          <p:cNvSpPr/>
          <p:nvPr/>
        </p:nvSpPr>
        <p:spPr>
          <a:xfrm>
            <a:off x="2220964" y="3663950"/>
            <a:ext cx="6477000" cy="1460500"/>
          </a:xfrm>
          <a:custGeom>
            <a:rect b="b" l="l" r="r" t="t"/>
            <a:pathLst>
              <a:path extrusionOk="0" h="920" w="4080">
                <a:moveTo>
                  <a:pt x="0" y="920"/>
                </a:moveTo>
                <a:cubicBezTo>
                  <a:pt x="140" y="884"/>
                  <a:pt x="280" y="848"/>
                  <a:pt x="432" y="728"/>
                </a:cubicBezTo>
                <a:cubicBezTo>
                  <a:pt x="584" y="608"/>
                  <a:pt x="760" y="312"/>
                  <a:pt x="912" y="200"/>
                </a:cubicBezTo>
                <a:cubicBezTo>
                  <a:pt x="1064" y="88"/>
                  <a:pt x="1184" y="80"/>
                  <a:pt x="1344" y="56"/>
                </a:cubicBezTo>
                <a:cubicBezTo>
                  <a:pt x="1504" y="32"/>
                  <a:pt x="1712" y="0"/>
                  <a:pt x="1872" y="56"/>
                </a:cubicBezTo>
                <a:cubicBezTo>
                  <a:pt x="2032" y="112"/>
                  <a:pt x="2152" y="280"/>
                  <a:pt x="2304" y="392"/>
                </a:cubicBezTo>
                <a:cubicBezTo>
                  <a:pt x="2456" y="504"/>
                  <a:pt x="2648" y="656"/>
                  <a:pt x="2784" y="728"/>
                </a:cubicBezTo>
                <a:cubicBezTo>
                  <a:pt x="2920" y="800"/>
                  <a:pt x="2904" y="800"/>
                  <a:pt x="3120" y="824"/>
                </a:cubicBezTo>
                <a:cubicBezTo>
                  <a:pt x="3336" y="848"/>
                  <a:pt x="3920" y="864"/>
                  <a:pt x="4080" y="872"/>
                </a:cubicBezTo>
              </a:path>
            </a:pathLst>
          </a:cu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cxnSp>
        <p:nvCxnSpPr>
          <p:cNvPr id="408" name="Google Shape;408;p27"/>
          <p:cNvCxnSpPr/>
          <p:nvPr/>
        </p:nvCxnSpPr>
        <p:spPr>
          <a:xfrm>
            <a:off x="2819400" y="4667250"/>
            <a:ext cx="0" cy="457200"/>
          </a:xfrm>
          <a:prstGeom prst="straightConnector1">
            <a:avLst/>
          </a:prstGeom>
          <a:noFill/>
          <a:ln cap="flat" cmpd="sng" w="9525">
            <a:solidFill>
              <a:schemeClr val="dk1"/>
            </a:solidFill>
            <a:prstDash val="solid"/>
            <a:round/>
            <a:headEnd len="med" w="med" type="triangle"/>
            <a:tailEnd len="sm" w="sm" type="none"/>
          </a:ln>
        </p:spPr>
      </p:cxnSp>
      <p:sp>
        <p:nvSpPr>
          <p:cNvPr id="409" name="Google Shape;409;p27"/>
          <p:cNvSpPr txBox="1"/>
          <p:nvPr/>
        </p:nvSpPr>
        <p:spPr>
          <a:xfrm>
            <a:off x="2514600" y="5056188"/>
            <a:ext cx="1847850" cy="519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hlink"/>
                </a:solidFill>
                <a:latin typeface="Overlock"/>
                <a:ea typeface="Overlock"/>
                <a:cs typeface="Overlock"/>
                <a:sym typeface="Overlock"/>
              </a:rPr>
              <a:t>Meal eaten</a:t>
            </a:r>
            <a:endParaRPr sz="2800">
              <a:solidFill>
                <a:schemeClr val="hlink"/>
              </a:solidFill>
              <a:latin typeface="Overlock"/>
              <a:ea typeface="Overlock"/>
              <a:cs typeface="Overlock"/>
              <a:sym typeface="Overlock"/>
            </a:endParaRPr>
          </a:p>
        </p:txBody>
      </p:sp>
      <p:sp>
        <p:nvSpPr>
          <p:cNvPr id="410" name="Google Shape;410;p27"/>
          <p:cNvSpPr txBox="1"/>
          <p:nvPr/>
        </p:nvSpPr>
        <p:spPr>
          <a:xfrm>
            <a:off x="5909187" y="1749630"/>
            <a:ext cx="2971800" cy="18002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hlink"/>
                </a:solidFill>
                <a:latin typeface="Overlock"/>
                <a:ea typeface="Overlock"/>
                <a:cs typeface="Overlock"/>
                <a:sym typeface="Overlock"/>
              </a:rPr>
              <a:t>Insulin is produced and glucose levels fall to normal again.</a:t>
            </a:r>
            <a:endParaRPr sz="2800">
              <a:solidFill>
                <a:schemeClr val="hlink"/>
              </a:solidFill>
              <a:latin typeface="Overlock"/>
              <a:ea typeface="Overlock"/>
              <a:cs typeface="Overlock"/>
              <a:sym typeface="Overlock"/>
            </a:endParaRPr>
          </a:p>
        </p:txBody>
      </p:sp>
      <p:sp>
        <p:nvSpPr>
          <p:cNvPr id="411" name="Google Shape;411;p27"/>
          <p:cNvSpPr txBox="1"/>
          <p:nvPr/>
        </p:nvSpPr>
        <p:spPr>
          <a:xfrm>
            <a:off x="2326046" y="1160206"/>
            <a:ext cx="2971800" cy="946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hlink"/>
                </a:solidFill>
                <a:latin typeface="Overlock"/>
                <a:ea typeface="Overlock"/>
                <a:cs typeface="Overlock"/>
                <a:sym typeface="Overlock"/>
              </a:rPr>
              <a:t>Glucose levels rise after a meal.</a:t>
            </a:r>
            <a:endParaRPr sz="2800">
              <a:solidFill>
                <a:schemeClr val="hlink"/>
              </a:solidFill>
              <a:latin typeface="Overlock"/>
              <a:ea typeface="Overlock"/>
              <a:cs typeface="Overlock"/>
              <a:sym typeface="Overlock"/>
            </a:endParaRPr>
          </a:p>
        </p:txBody>
      </p:sp>
      <p:sp>
        <p:nvSpPr>
          <p:cNvPr id="412" name="Google Shape;412;p27"/>
          <p:cNvSpPr txBox="1"/>
          <p:nvPr/>
        </p:nvSpPr>
        <p:spPr>
          <a:xfrm>
            <a:off x="7800975" y="4134643"/>
            <a:ext cx="131445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Overlock"/>
                <a:ea typeface="Overlock"/>
                <a:cs typeface="Overlock"/>
                <a:sym typeface="Overlock"/>
              </a:rPr>
              <a:t>Normal</a:t>
            </a:r>
            <a:endParaRPr sz="2800">
              <a:solidFill>
                <a:schemeClr val="dk1"/>
              </a:solidFill>
              <a:latin typeface="Overlock"/>
              <a:ea typeface="Overlock"/>
              <a:cs typeface="Overlock"/>
              <a:sym typeface="Overlock"/>
            </a:endParaRPr>
          </a:p>
        </p:txBody>
      </p:sp>
      <p:sp>
        <p:nvSpPr>
          <p:cNvPr id="413" name="Google Shape;413;p27"/>
          <p:cNvSpPr txBox="1"/>
          <p:nvPr/>
        </p:nvSpPr>
        <p:spPr>
          <a:xfrm>
            <a:off x="6019801" y="261859"/>
            <a:ext cx="3119284"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aramond"/>
                <a:ea typeface="Garamond"/>
                <a:cs typeface="Garamond"/>
                <a:sym typeface="Garamond"/>
              </a:rPr>
              <a:t>                  Homeostasis</a:t>
            </a:r>
            <a:br>
              <a:rPr b="1" lang="en-US" sz="2000">
                <a:solidFill>
                  <a:schemeClr val="dk1"/>
                </a:solidFill>
                <a:latin typeface="Garamond"/>
                <a:ea typeface="Garamond"/>
                <a:cs typeface="Garamond"/>
                <a:sym typeface="Garamond"/>
              </a:rPr>
            </a:br>
            <a:endParaRPr b="1" sz="2000">
              <a:solidFill>
                <a:schemeClr val="dk1"/>
              </a:solidFill>
              <a:latin typeface="Garamond"/>
              <a:ea typeface="Garamond"/>
              <a:cs typeface="Garamond"/>
              <a:sym typeface="Garamond"/>
            </a:endParaRPr>
          </a:p>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2000"/>
                                        <p:tgtEl>
                                          <p:spTgt spid="407"/>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500"/>
                                        <p:tgtEl>
                                          <p:spTgt spid="411"/>
                                        </p:tgtEl>
                                        <p:attrNameLst>
                                          <p:attrName>ppt_w</p:attrName>
                                        </p:attrNameLst>
                                      </p:cBhvr>
                                      <p:tavLst>
                                        <p:tav fmla="" tm="0">
                                          <p:val>
                                            <p:strVal val="0"/>
                                          </p:val>
                                        </p:tav>
                                        <p:tav fmla="" tm="100000">
                                          <p:val>
                                            <p:strVal val="#ppt_w"/>
                                          </p:val>
                                        </p:tav>
                                      </p:tavLst>
                                    </p:anim>
                                    <p:anim calcmode="lin" valueType="num">
                                      <p:cBhvr additive="base">
                                        <p:cTn dur="500"/>
                                        <p:tgtEl>
                                          <p:spTgt spid="41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500"/>
                                        <p:tgtEl>
                                          <p:spTgt spid="410"/>
                                        </p:tgtEl>
                                        <p:attrNameLst>
                                          <p:attrName>ppt_w</p:attrName>
                                        </p:attrNameLst>
                                      </p:cBhvr>
                                      <p:tavLst>
                                        <p:tav fmla="" tm="0">
                                          <p:val>
                                            <p:strVal val="0"/>
                                          </p:val>
                                        </p:tav>
                                        <p:tav fmla="" tm="100000">
                                          <p:val>
                                            <p:strVal val="#ppt_w"/>
                                          </p:val>
                                        </p:tav>
                                      </p:tavLst>
                                    </p:anim>
                                    <p:anim calcmode="lin" valueType="num">
                                      <p:cBhvr additive="base">
                                        <p:cTn dur="500"/>
                                        <p:tgtEl>
                                          <p:spTgt spid="41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cxnSp>
        <p:nvCxnSpPr>
          <p:cNvPr id="419" name="Google Shape;419;p28"/>
          <p:cNvCxnSpPr/>
          <p:nvPr/>
        </p:nvCxnSpPr>
        <p:spPr>
          <a:xfrm>
            <a:off x="2197100" y="1006475"/>
            <a:ext cx="0" cy="4114800"/>
          </a:xfrm>
          <a:prstGeom prst="straightConnector1">
            <a:avLst/>
          </a:prstGeom>
          <a:noFill/>
          <a:ln cap="flat" cmpd="sng" w="38100">
            <a:solidFill>
              <a:schemeClr val="dk1"/>
            </a:solidFill>
            <a:prstDash val="solid"/>
            <a:round/>
            <a:headEnd len="sm" w="sm" type="none"/>
            <a:tailEnd len="sm" w="sm" type="none"/>
          </a:ln>
        </p:spPr>
      </p:cxnSp>
      <p:cxnSp>
        <p:nvCxnSpPr>
          <p:cNvPr id="420" name="Google Shape;420;p28"/>
          <p:cNvCxnSpPr/>
          <p:nvPr/>
        </p:nvCxnSpPr>
        <p:spPr>
          <a:xfrm>
            <a:off x="2186448" y="5120660"/>
            <a:ext cx="6324600" cy="0"/>
          </a:xfrm>
          <a:prstGeom prst="straightConnector1">
            <a:avLst/>
          </a:prstGeom>
          <a:noFill/>
          <a:ln cap="flat" cmpd="sng" w="38100">
            <a:solidFill>
              <a:schemeClr val="dk1"/>
            </a:solidFill>
            <a:prstDash val="solid"/>
            <a:round/>
            <a:headEnd len="sm" w="sm" type="none"/>
            <a:tailEnd len="sm" w="sm" type="none"/>
          </a:ln>
        </p:spPr>
      </p:cxnSp>
      <p:sp>
        <p:nvSpPr>
          <p:cNvPr id="421" name="Google Shape;421;p28"/>
          <p:cNvSpPr txBox="1"/>
          <p:nvPr/>
        </p:nvSpPr>
        <p:spPr>
          <a:xfrm>
            <a:off x="7620000" y="4725988"/>
            <a:ext cx="811213"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Overlock"/>
                <a:ea typeface="Overlock"/>
                <a:cs typeface="Overlock"/>
                <a:sym typeface="Overlock"/>
              </a:rPr>
              <a:t>Time</a:t>
            </a:r>
            <a:endParaRPr sz="2400">
              <a:solidFill>
                <a:schemeClr val="dk1"/>
              </a:solidFill>
              <a:latin typeface="Overlock"/>
              <a:ea typeface="Overlock"/>
              <a:cs typeface="Overlock"/>
              <a:sym typeface="Overlock"/>
            </a:endParaRPr>
          </a:p>
        </p:txBody>
      </p:sp>
      <p:sp>
        <p:nvSpPr>
          <p:cNvPr id="422" name="Google Shape;422;p28"/>
          <p:cNvSpPr txBox="1"/>
          <p:nvPr/>
        </p:nvSpPr>
        <p:spPr>
          <a:xfrm>
            <a:off x="228600" y="1144588"/>
            <a:ext cx="1968500" cy="822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Overlock"/>
                <a:ea typeface="Overlock"/>
                <a:cs typeface="Overlock"/>
                <a:sym typeface="Overlock"/>
              </a:rPr>
              <a:t>Glucose </a:t>
            </a:r>
            <a:endParaRPr/>
          </a:p>
          <a:p>
            <a:pPr indent="0" lvl="0" marL="0" marR="0" rtl="0" algn="l">
              <a:spcBef>
                <a:spcPts val="0"/>
              </a:spcBef>
              <a:spcAft>
                <a:spcPts val="0"/>
              </a:spcAft>
              <a:buNone/>
            </a:pPr>
            <a:r>
              <a:rPr lang="en-US" sz="2400">
                <a:solidFill>
                  <a:schemeClr val="dk1"/>
                </a:solidFill>
                <a:latin typeface="Overlock"/>
                <a:ea typeface="Overlock"/>
                <a:cs typeface="Overlock"/>
                <a:sym typeface="Overlock"/>
              </a:rPr>
              <a:t>Concentration</a:t>
            </a:r>
            <a:endParaRPr sz="2400">
              <a:solidFill>
                <a:schemeClr val="dk1"/>
              </a:solidFill>
              <a:latin typeface="Overlock"/>
              <a:ea typeface="Overlock"/>
              <a:cs typeface="Overlock"/>
              <a:sym typeface="Overlock"/>
            </a:endParaRPr>
          </a:p>
        </p:txBody>
      </p:sp>
      <p:sp>
        <p:nvSpPr>
          <p:cNvPr id="423" name="Google Shape;423;p28"/>
          <p:cNvSpPr/>
          <p:nvPr/>
        </p:nvSpPr>
        <p:spPr>
          <a:xfrm>
            <a:off x="2181532" y="2644877"/>
            <a:ext cx="6559550" cy="1600200"/>
          </a:xfrm>
          <a:custGeom>
            <a:rect b="b" l="l" r="r" t="t"/>
            <a:pathLst>
              <a:path extrusionOk="0" h="1008" w="4132">
                <a:moveTo>
                  <a:pt x="0" y="1008"/>
                </a:moveTo>
                <a:cubicBezTo>
                  <a:pt x="140" y="972"/>
                  <a:pt x="282" y="926"/>
                  <a:pt x="432" y="816"/>
                </a:cubicBezTo>
                <a:cubicBezTo>
                  <a:pt x="582" y="706"/>
                  <a:pt x="748" y="457"/>
                  <a:pt x="900" y="345"/>
                </a:cubicBezTo>
                <a:cubicBezTo>
                  <a:pt x="1052" y="233"/>
                  <a:pt x="1179" y="191"/>
                  <a:pt x="1344" y="144"/>
                </a:cubicBezTo>
                <a:cubicBezTo>
                  <a:pt x="1509" y="97"/>
                  <a:pt x="1673" y="83"/>
                  <a:pt x="1888" y="61"/>
                </a:cubicBezTo>
                <a:cubicBezTo>
                  <a:pt x="2103" y="39"/>
                  <a:pt x="2404" y="18"/>
                  <a:pt x="2636" y="9"/>
                </a:cubicBezTo>
                <a:cubicBezTo>
                  <a:pt x="2868" y="0"/>
                  <a:pt x="3090" y="5"/>
                  <a:pt x="3281" y="9"/>
                </a:cubicBezTo>
                <a:cubicBezTo>
                  <a:pt x="3472" y="13"/>
                  <a:pt x="3638" y="35"/>
                  <a:pt x="3780" y="35"/>
                </a:cubicBezTo>
                <a:cubicBezTo>
                  <a:pt x="3922" y="35"/>
                  <a:pt x="4059" y="14"/>
                  <a:pt x="4132" y="9"/>
                </a:cubicBezTo>
              </a:path>
            </a:pathLst>
          </a:custGeom>
          <a:noFill/>
          <a:ln cap="flat" cmpd="sng" w="381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aramond"/>
              <a:ea typeface="Garamond"/>
              <a:cs typeface="Garamond"/>
              <a:sym typeface="Garamond"/>
            </a:endParaRPr>
          </a:p>
        </p:txBody>
      </p:sp>
      <p:cxnSp>
        <p:nvCxnSpPr>
          <p:cNvPr id="424" name="Google Shape;424;p28"/>
          <p:cNvCxnSpPr/>
          <p:nvPr/>
        </p:nvCxnSpPr>
        <p:spPr>
          <a:xfrm>
            <a:off x="2819400" y="5124450"/>
            <a:ext cx="0" cy="457200"/>
          </a:xfrm>
          <a:prstGeom prst="straightConnector1">
            <a:avLst/>
          </a:prstGeom>
          <a:noFill/>
          <a:ln cap="flat" cmpd="sng" w="9525">
            <a:solidFill>
              <a:schemeClr val="dk1"/>
            </a:solidFill>
            <a:prstDash val="solid"/>
            <a:round/>
            <a:headEnd len="med" w="med" type="triangle"/>
            <a:tailEnd len="sm" w="sm" type="none"/>
          </a:ln>
        </p:spPr>
      </p:cxnSp>
      <p:sp>
        <p:nvSpPr>
          <p:cNvPr id="425" name="Google Shape;425;p28"/>
          <p:cNvSpPr txBox="1"/>
          <p:nvPr/>
        </p:nvSpPr>
        <p:spPr>
          <a:xfrm>
            <a:off x="2514600" y="5586413"/>
            <a:ext cx="2084388" cy="579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hlink"/>
                </a:solidFill>
                <a:latin typeface="Overlock"/>
                <a:ea typeface="Overlock"/>
                <a:cs typeface="Overlock"/>
                <a:sym typeface="Overlock"/>
              </a:rPr>
              <a:t>Meal eaten</a:t>
            </a:r>
            <a:endParaRPr sz="3200">
              <a:solidFill>
                <a:schemeClr val="hlink"/>
              </a:solidFill>
              <a:latin typeface="Overlock"/>
              <a:ea typeface="Overlock"/>
              <a:cs typeface="Overlock"/>
              <a:sym typeface="Overlock"/>
            </a:endParaRPr>
          </a:p>
        </p:txBody>
      </p:sp>
      <p:sp>
        <p:nvSpPr>
          <p:cNvPr id="426" name="Google Shape;426;p28"/>
          <p:cNvSpPr txBox="1"/>
          <p:nvPr/>
        </p:nvSpPr>
        <p:spPr>
          <a:xfrm>
            <a:off x="5791200" y="3063875"/>
            <a:ext cx="281940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hlink"/>
                </a:solidFill>
                <a:latin typeface="Overlock"/>
                <a:ea typeface="Overlock"/>
                <a:cs typeface="Overlock"/>
                <a:sym typeface="Overlock"/>
              </a:rPr>
              <a:t>Insulin is not produced so glucose levels stay high</a:t>
            </a:r>
            <a:endParaRPr sz="2800">
              <a:solidFill>
                <a:schemeClr val="hlink"/>
              </a:solidFill>
              <a:latin typeface="Overlock"/>
              <a:ea typeface="Overlock"/>
              <a:cs typeface="Overlock"/>
              <a:sym typeface="Overlock"/>
            </a:endParaRPr>
          </a:p>
        </p:txBody>
      </p:sp>
      <p:sp>
        <p:nvSpPr>
          <p:cNvPr id="427" name="Google Shape;427;p28"/>
          <p:cNvSpPr txBox="1"/>
          <p:nvPr/>
        </p:nvSpPr>
        <p:spPr>
          <a:xfrm>
            <a:off x="2354825" y="1006475"/>
            <a:ext cx="2971800" cy="9461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hlink"/>
                </a:solidFill>
                <a:latin typeface="Overlock"/>
                <a:ea typeface="Overlock"/>
                <a:cs typeface="Overlock"/>
                <a:sym typeface="Overlock"/>
              </a:rPr>
              <a:t>Glucose levels rise after a meal.</a:t>
            </a:r>
            <a:endParaRPr sz="2800">
              <a:solidFill>
                <a:schemeClr val="hlink"/>
              </a:solidFill>
              <a:latin typeface="Overlock"/>
              <a:ea typeface="Overlock"/>
              <a:cs typeface="Overlock"/>
              <a:sym typeface="Overlock"/>
            </a:endParaRPr>
          </a:p>
        </p:txBody>
      </p:sp>
      <p:sp>
        <p:nvSpPr>
          <p:cNvPr id="428" name="Google Shape;428;p28"/>
          <p:cNvSpPr txBox="1"/>
          <p:nvPr/>
        </p:nvSpPr>
        <p:spPr>
          <a:xfrm>
            <a:off x="7391400" y="1852177"/>
            <a:ext cx="1411288"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Overlock"/>
                <a:ea typeface="Overlock"/>
                <a:cs typeface="Overlock"/>
                <a:sym typeface="Overlock"/>
              </a:rPr>
              <a:t>Diabetic</a:t>
            </a:r>
            <a:endParaRPr sz="2800">
              <a:solidFill>
                <a:schemeClr val="dk1"/>
              </a:solidFill>
              <a:latin typeface="Overlock"/>
              <a:ea typeface="Overlock"/>
              <a:cs typeface="Overlock"/>
              <a:sym typeface="Overlock"/>
            </a:endParaRPr>
          </a:p>
        </p:txBody>
      </p:sp>
      <p:sp>
        <p:nvSpPr>
          <p:cNvPr id="429" name="Google Shape;429;p28"/>
          <p:cNvSpPr txBox="1"/>
          <p:nvPr/>
        </p:nvSpPr>
        <p:spPr>
          <a:xfrm>
            <a:off x="6096000" y="221226"/>
            <a:ext cx="350535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aramond"/>
                <a:ea typeface="Garamond"/>
                <a:cs typeface="Garamond"/>
                <a:sym typeface="Garamond"/>
              </a:rPr>
              <a:t>Homeostasis</a:t>
            </a:r>
            <a:br>
              <a:rPr b="1" lang="en-US" sz="2000">
                <a:solidFill>
                  <a:schemeClr val="dk1"/>
                </a:solidFill>
                <a:latin typeface="Garamond"/>
                <a:ea typeface="Garamond"/>
                <a:cs typeface="Garamond"/>
                <a:sym typeface="Garamond"/>
              </a:rPr>
            </a:br>
            <a:endParaRPr b="1" sz="20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2000"/>
                                        <p:tgtEl>
                                          <p:spTgt spid="423"/>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500"/>
                                        <p:tgtEl>
                                          <p:spTgt spid="427"/>
                                        </p:tgtEl>
                                        <p:attrNameLst>
                                          <p:attrName>ppt_w</p:attrName>
                                        </p:attrNameLst>
                                      </p:cBhvr>
                                      <p:tavLst>
                                        <p:tav fmla="" tm="0">
                                          <p:val>
                                            <p:strVal val="0"/>
                                          </p:val>
                                        </p:tav>
                                        <p:tav fmla="" tm="100000">
                                          <p:val>
                                            <p:strVal val="#ppt_w"/>
                                          </p:val>
                                        </p:tav>
                                      </p:tavLst>
                                    </p:anim>
                                    <p:anim calcmode="lin" valueType="num">
                                      <p:cBhvr additive="base">
                                        <p:cTn dur="500"/>
                                        <p:tgtEl>
                                          <p:spTgt spid="42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500"/>
                                        <p:tgtEl>
                                          <p:spTgt spid="426"/>
                                        </p:tgtEl>
                                        <p:attrNameLst>
                                          <p:attrName>ppt_w</p:attrName>
                                        </p:attrNameLst>
                                      </p:cBhvr>
                                      <p:tavLst>
                                        <p:tav fmla="" tm="0">
                                          <p:val>
                                            <p:strVal val="0"/>
                                          </p:val>
                                        </p:tav>
                                        <p:tav fmla="" tm="100000">
                                          <p:val>
                                            <p:strVal val="#ppt_w"/>
                                          </p:val>
                                        </p:tav>
                                      </p:tavLst>
                                    </p:anim>
                                    <p:anim calcmode="lin" valueType="num">
                                      <p:cBhvr additive="base">
                                        <p:cTn dur="500"/>
                                        <p:tgtEl>
                                          <p:spTgt spid="42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9"/>
          <p:cNvSpPr txBox="1"/>
          <p:nvPr>
            <p:ph type="title"/>
          </p:nvPr>
        </p:nvSpPr>
        <p:spPr>
          <a:xfrm>
            <a:off x="6096000" y="152400"/>
            <a:ext cx="2590800" cy="622300"/>
          </a:xfrm>
          <a:prstGeom prst="rect">
            <a:avLst/>
          </a:prstGeom>
          <a:noFill/>
          <a:ln>
            <a:noFill/>
          </a:ln>
        </p:spPr>
        <p:txBody>
          <a:bodyPr anchorCtr="0" anchor="b" bIns="0" lIns="0" spcFirstLastPara="1" rIns="0" wrap="square" tIns="45700">
            <a:normAutofit fontScale="90000"/>
          </a:bodyPr>
          <a:lstStyle/>
          <a:p>
            <a:pPr indent="-320040" lvl="0" marL="320040" rtl="0" algn="l">
              <a:spcBef>
                <a:spcPts val="0"/>
              </a:spcBef>
              <a:spcAft>
                <a:spcPts val="0"/>
              </a:spcAft>
              <a:buClr>
                <a:srgbClr val="7E9532"/>
              </a:buClr>
              <a:buSzPct val="100000"/>
              <a:buFont typeface="Garamond"/>
              <a:buNone/>
            </a:pPr>
            <a:r>
              <a:rPr b="1" lang="en-US" sz="2000" cap="none">
                <a:solidFill>
                  <a:srgbClr val="000000"/>
                </a:solidFill>
                <a:latin typeface="Garamond"/>
                <a:ea typeface="Garamond"/>
                <a:cs typeface="Garamond"/>
                <a:sym typeface="Garamond"/>
              </a:rPr>
              <a:t>              Homeostasis</a:t>
            </a:r>
            <a:br>
              <a:rPr b="1" lang="en-US" sz="2900" cap="none">
                <a:solidFill>
                  <a:srgbClr val="000000"/>
                </a:solidFill>
                <a:latin typeface="Garamond"/>
                <a:ea typeface="Garamond"/>
                <a:cs typeface="Garamond"/>
                <a:sym typeface="Garamond"/>
              </a:rPr>
            </a:br>
            <a:endParaRPr b="1" sz="3200">
              <a:latin typeface="Garamond"/>
              <a:ea typeface="Garamond"/>
              <a:cs typeface="Garamond"/>
              <a:sym typeface="Garamond"/>
            </a:endParaRPr>
          </a:p>
        </p:txBody>
      </p:sp>
      <p:pic>
        <p:nvPicPr>
          <p:cNvPr id="435" name="Google Shape;435;p29"/>
          <p:cNvPicPr preferRelativeResize="0"/>
          <p:nvPr/>
        </p:nvPicPr>
        <p:blipFill rotWithShape="1">
          <a:blip r:embed="rId3">
            <a:alphaModFix/>
          </a:blip>
          <a:srcRect b="5950" l="1001" r="2939" t="1215"/>
          <a:stretch/>
        </p:blipFill>
        <p:spPr>
          <a:xfrm>
            <a:off x="0" y="792163"/>
            <a:ext cx="9144000" cy="60658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0"/>
          <p:cNvSpPr txBox="1"/>
          <p:nvPr>
            <p:ph type="title"/>
          </p:nvPr>
        </p:nvSpPr>
        <p:spPr>
          <a:xfrm>
            <a:off x="457200" y="228600"/>
            <a:ext cx="8229600" cy="10668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3600"/>
              <a:buFont typeface="Calibri"/>
              <a:buNone/>
            </a:pPr>
            <a:r>
              <a:rPr lang="en-US" sz="3600">
                <a:latin typeface="Calibri"/>
                <a:ea typeface="Calibri"/>
                <a:cs typeface="Calibri"/>
                <a:sym typeface="Calibri"/>
              </a:rPr>
              <a:t>Glucose and Insulin</a:t>
            </a:r>
            <a:r>
              <a:rPr lang="en-US"/>
              <a:t> </a:t>
            </a:r>
            <a:endParaRPr/>
          </a:p>
        </p:txBody>
      </p:sp>
      <p:sp>
        <p:nvSpPr>
          <p:cNvPr id="441" name="Google Shape;441;p30"/>
          <p:cNvSpPr txBox="1"/>
          <p:nvPr>
            <p:ph idx="1" type="body"/>
          </p:nvPr>
        </p:nvSpPr>
        <p:spPr>
          <a:xfrm>
            <a:off x="304800" y="1295400"/>
            <a:ext cx="5562600" cy="51054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660"/>
              <a:buChar char="⚫"/>
            </a:pPr>
            <a:r>
              <a:rPr lang="en-US" sz="2800">
                <a:latin typeface="Calibri"/>
                <a:ea typeface="Calibri"/>
                <a:cs typeface="Calibri"/>
                <a:sym typeface="Calibri"/>
              </a:rPr>
              <a:t>Glucose intake occurs during digestion of food that is needed for energy expenditure to perform routine physical activities.</a:t>
            </a:r>
            <a:endParaRPr/>
          </a:p>
          <a:p>
            <a:pPr indent="-274320" lvl="0" marL="274320" rtl="0" algn="l">
              <a:spcBef>
                <a:spcPts val="560"/>
              </a:spcBef>
              <a:spcAft>
                <a:spcPts val="0"/>
              </a:spcAft>
              <a:buSzPts val="2660"/>
              <a:buChar char="⚫"/>
            </a:pPr>
            <a:r>
              <a:rPr lang="en-US" sz="2800">
                <a:latin typeface="Calibri"/>
                <a:ea typeface="Calibri"/>
                <a:cs typeface="Calibri"/>
                <a:sym typeface="Calibri"/>
              </a:rPr>
              <a:t>The pancreas is the key organ that regulates the glucose levels in body by secreting two hormones, insulin and glucagon.</a:t>
            </a:r>
            <a:endParaRPr/>
          </a:p>
          <a:p>
            <a:pPr indent="-274320" lvl="0" marL="274320" rtl="0" algn="l">
              <a:spcBef>
                <a:spcPts val="560"/>
              </a:spcBef>
              <a:spcAft>
                <a:spcPts val="0"/>
              </a:spcAft>
              <a:buSzPts val="2660"/>
              <a:buChar char="⚫"/>
            </a:pPr>
            <a:r>
              <a:rPr lang="en-US" sz="2800">
                <a:latin typeface="Calibri"/>
                <a:ea typeface="Calibri"/>
                <a:cs typeface="Calibri"/>
                <a:sym typeface="Calibri"/>
              </a:rPr>
              <a:t>The liver also helps to store the excess glucose in form of glycogen to be utilized later.</a:t>
            </a:r>
            <a:endParaRPr/>
          </a:p>
        </p:txBody>
      </p:sp>
      <p:pic>
        <p:nvPicPr>
          <p:cNvPr descr="See full size image" id="442" name="Google Shape;442;p30"/>
          <p:cNvPicPr preferRelativeResize="0"/>
          <p:nvPr/>
        </p:nvPicPr>
        <p:blipFill rotWithShape="1">
          <a:blip r:embed="rId3">
            <a:alphaModFix/>
          </a:blip>
          <a:srcRect b="0" l="0" r="0" t="0"/>
          <a:stretch/>
        </p:blipFill>
        <p:spPr>
          <a:xfrm>
            <a:off x="5867400" y="1600200"/>
            <a:ext cx="3048000" cy="1752600"/>
          </a:xfrm>
          <a:prstGeom prst="rect">
            <a:avLst/>
          </a:prstGeom>
          <a:noFill/>
          <a:ln>
            <a:noFill/>
          </a:ln>
        </p:spPr>
      </p:pic>
      <p:pic>
        <p:nvPicPr>
          <p:cNvPr descr="See full size image" id="443" name="Google Shape;443;p30"/>
          <p:cNvPicPr preferRelativeResize="0"/>
          <p:nvPr/>
        </p:nvPicPr>
        <p:blipFill rotWithShape="1">
          <a:blip r:embed="rId4">
            <a:alphaModFix/>
          </a:blip>
          <a:srcRect b="0" l="0" r="0" t="0"/>
          <a:stretch/>
        </p:blipFill>
        <p:spPr>
          <a:xfrm>
            <a:off x="5943600" y="3962400"/>
            <a:ext cx="3048000" cy="2667000"/>
          </a:xfrm>
          <a:prstGeom prst="rect">
            <a:avLst/>
          </a:prstGeom>
          <a:noFill/>
          <a:ln>
            <a:noFill/>
          </a:ln>
        </p:spPr>
      </p:pic>
      <p:sp>
        <p:nvSpPr>
          <p:cNvPr id="444" name="Google Shape;444;p30"/>
          <p:cNvSpPr txBox="1"/>
          <p:nvPr/>
        </p:nvSpPr>
        <p:spPr>
          <a:xfrm>
            <a:off x="6858000" y="1208088"/>
            <a:ext cx="1174750" cy="396875"/>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Pancreas </a:t>
            </a:r>
            <a:endParaRPr/>
          </a:p>
        </p:txBody>
      </p:sp>
      <p:sp>
        <p:nvSpPr>
          <p:cNvPr id="445" name="Google Shape;445;p30"/>
          <p:cNvSpPr txBox="1"/>
          <p:nvPr/>
        </p:nvSpPr>
        <p:spPr>
          <a:xfrm>
            <a:off x="7086600" y="3581400"/>
            <a:ext cx="685800" cy="396875"/>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Liver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
          <p:cNvSpPr txBox="1"/>
          <p:nvPr>
            <p:ph idx="11" type="ftr"/>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a:solidFill>
                <a:schemeClr val="dk1"/>
              </a:solidFill>
              <a:latin typeface="Arial"/>
              <a:ea typeface="Arial"/>
              <a:cs typeface="Arial"/>
              <a:sym typeface="Arial"/>
            </a:endParaRPr>
          </a:p>
        </p:txBody>
      </p:sp>
      <p:sp>
        <p:nvSpPr>
          <p:cNvPr id="211" name="Google Shape;211;p4"/>
          <p:cNvSpPr txBox="1"/>
          <p:nvPr>
            <p:ph type="title"/>
          </p:nvPr>
        </p:nvSpPr>
        <p:spPr>
          <a:xfrm>
            <a:off x="457200" y="704088"/>
            <a:ext cx="82296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3600"/>
              <a:buFont typeface="Calibri"/>
              <a:buNone/>
            </a:pPr>
            <a:r>
              <a:rPr lang="en-US" sz="3600"/>
              <a:t>Functional Organization of the Body</a:t>
            </a:r>
            <a:endParaRPr/>
          </a:p>
        </p:txBody>
      </p:sp>
      <p:sp>
        <p:nvSpPr>
          <p:cNvPr id="212" name="Google Shape;212;p4"/>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Clr>
                <a:schemeClr val="dk1"/>
              </a:buClr>
              <a:buSzPts val="2600"/>
              <a:buFont typeface="Constantia"/>
              <a:buNone/>
            </a:pPr>
            <a:r>
              <a:rPr lang="en-US">
                <a:latin typeface="Constantia"/>
                <a:ea typeface="Constantia"/>
                <a:cs typeface="Constantia"/>
                <a:sym typeface="Constantia"/>
              </a:rPr>
              <a:t>Levels of organization</a:t>
            </a:r>
            <a:endParaRPr/>
          </a:p>
          <a:p>
            <a:pPr indent="-274320" lvl="0" marL="274320" rtl="0" algn="l">
              <a:spcBef>
                <a:spcPts val="520"/>
              </a:spcBef>
              <a:spcAft>
                <a:spcPts val="0"/>
              </a:spcAft>
              <a:buClr>
                <a:schemeClr val="dk1"/>
              </a:buClr>
              <a:buSzPts val="2600"/>
              <a:buFont typeface="Constantia"/>
              <a:buChar char="⚫"/>
            </a:pPr>
            <a:r>
              <a:rPr lang="en-US">
                <a:latin typeface="Constantia"/>
                <a:ea typeface="Constantia"/>
                <a:cs typeface="Constantia"/>
                <a:sym typeface="Constantia"/>
              </a:rPr>
              <a:t>Chemical </a:t>
            </a:r>
            <a:endParaRPr/>
          </a:p>
          <a:p>
            <a:pPr indent="-247014" lvl="1" marL="640080" rtl="0" algn="l">
              <a:spcBef>
                <a:spcPts val="440"/>
              </a:spcBef>
              <a:spcAft>
                <a:spcPts val="0"/>
              </a:spcAft>
              <a:buSzPts val="1870"/>
              <a:buChar char="⚫"/>
            </a:pPr>
            <a:r>
              <a:rPr lang="en-US" sz="2200">
                <a:latin typeface="Constantia"/>
                <a:ea typeface="Constantia"/>
                <a:cs typeface="Constantia"/>
                <a:sym typeface="Constantia"/>
              </a:rPr>
              <a:t>Molecules composed</a:t>
            </a:r>
            <a:endParaRPr/>
          </a:p>
          <a:p>
            <a:pPr indent="-247015" lvl="1" marL="640080" rtl="0" algn="l">
              <a:spcBef>
                <a:spcPts val="440"/>
              </a:spcBef>
              <a:spcAft>
                <a:spcPts val="0"/>
              </a:spcAft>
              <a:buSzPts val="1870"/>
              <a:buNone/>
            </a:pPr>
            <a:r>
              <a:rPr lang="en-US" sz="2200">
                <a:latin typeface="Constantia"/>
                <a:ea typeface="Constantia"/>
                <a:cs typeface="Constantia"/>
                <a:sym typeface="Constantia"/>
              </a:rPr>
              <a:t>    of atoms</a:t>
            </a:r>
            <a:endParaRPr/>
          </a:p>
          <a:p>
            <a:pPr indent="-274320" lvl="0" marL="274320" rtl="0" algn="l">
              <a:spcBef>
                <a:spcPts val="520"/>
              </a:spcBef>
              <a:spcAft>
                <a:spcPts val="0"/>
              </a:spcAft>
              <a:buClr>
                <a:schemeClr val="dk1"/>
              </a:buClr>
              <a:buSzPts val="2600"/>
              <a:buFont typeface="Constantia"/>
              <a:buChar char="⚫"/>
            </a:pPr>
            <a:r>
              <a:rPr lang="en-US">
                <a:latin typeface="Constantia"/>
                <a:ea typeface="Constantia"/>
                <a:cs typeface="Constantia"/>
                <a:sym typeface="Constantia"/>
              </a:rPr>
              <a:t>Cellular</a:t>
            </a:r>
            <a:endParaRPr/>
          </a:p>
          <a:p>
            <a:pPr indent="-247014" lvl="1" marL="640080" rtl="0" algn="l">
              <a:spcBef>
                <a:spcPts val="440"/>
              </a:spcBef>
              <a:spcAft>
                <a:spcPts val="0"/>
              </a:spcAft>
              <a:buSzPts val="1870"/>
              <a:buChar char="⚫"/>
            </a:pPr>
            <a:r>
              <a:rPr lang="en-US" sz="2200">
                <a:latin typeface="Constantia"/>
                <a:ea typeface="Constantia"/>
                <a:cs typeface="Constantia"/>
                <a:sym typeface="Constantia"/>
              </a:rPr>
              <a:t>Cells are basic unit </a:t>
            </a:r>
            <a:endParaRPr/>
          </a:p>
          <a:p>
            <a:pPr indent="-247015" lvl="1" marL="640080" rtl="0" algn="l">
              <a:spcBef>
                <a:spcPts val="440"/>
              </a:spcBef>
              <a:spcAft>
                <a:spcPts val="0"/>
              </a:spcAft>
              <a:buSzPts val="1870"/>
              <a:buNone/>
            </a:pPr>
            <a:r>
              <a:rPr lang="en-US" sz="2200">
                <a:latin typeface="Constantia"/>
                <a:ea typeface="Constantia"/>
                <a:cs typeface="Constantia"/>
                <a:sym typeface="Constantia"/>
              </a:rPr>
              <a:t>    of life</a:t>
            </a:r>
            <a:endParaRPr/>
          </a:p>
          <a:p>
            <a:pPr indent="-274320" lvl="0" marL="274320" rtl="0" algn="l">
              <a:spcBef>
                <a:spcPts val="520"/>
              </a:spcBef>
              <a:spcAft>
                <a:spcPts val="0"/>
              </a:spcAft>
              <a:buClr>
                <a:schemeClr val="dk1"/>
              </a:buClr>
              <a:buSzPts val="2600"/>
              <a:buFont typeface="Constantia"/>
              <a:buChar char="⚫"/>
            </a:pPr>
            <a:r>
              <a:rPr lang="en-US">
                <a:latin typeface="Constantia"/>
                <a:ea typeface="Constantia"/>
                <a:cs typeface="Constantia"/>
                <a:sym typeface="Constantia"/>
              </a:rPr>
              <a:t>Tissue</a:t>
            </a:r>
            <a:endParaRPr/>
          </a:p>
          <a:p>
            <a:pPr indent="-274320" lvl="0" marL="274320" rtl="0" algn="l">
              <a:spcBef>
                <a:spcPts val="520"/>
              </a:spcBef>
              <a:spcAft>
                <a:spcPts val="0"/>
              </a:spcAft>
              <a:buClr>
                <a:schemeClr val="dk1"/>
              </a:buClr>
              <a:buSzPts val="2600"/>
              <a:buFont typeface="Constantia"/>
              <a:buChar char="⚫"/>
            </a:pPr>
            <a:r>
              <a:rPr lang="en-US">
                <a:latin typeface="Constantia"/>
                <a:ea typeface="Constantia"/>
                <a:cs typeface="Constantia"/>
                <a:sym typeface="Constantia"/>
              </a:rPr>
              <a:t>Organ</a:t>
            </a:r>
            <a:endParaRPr/>
          </a:p>
          <a:p>
            <a:pPr indent="-274320" lvl="0" marL="274320" rtl="0" algn="l">
              <a:spcBef>
                <a:spcPts val="520"/>
              </a:spcBef>
              <a:spcAft>
                <a:spcPts val="0"/>
              </a:spcAft>
              <a:buClr>
                <a:schemeClr val="dk1"/>
              </a:buClr>
              <a:buSzPts val="2600"/>
              <a:buFont typeface="Constantia"/>
              <a:buChar char="⚫"/>
            </a:pPr>
            <a:r>
              <a:rPr lang="en-US">
                <a:latin typeface="Constantia"/>
                <a:ea typeface="Constantia"/>
                <a:cs typeface="Constantia"/>
                <a:sym typeface="Constantia"/>
              </a:rPr>
              <a:t>Body system</a:t>
            </a:r>
            <a:endParaRPr/>
          </a:p>
          <a:p>
            <a:pPr indent="-274320" lvl="0" marL="274320" rtl="0" algn="l">
              <a:spcBef>
                <a:spcPts val="520"/>
              </a:spcBef>
              <a:spcAft>
                <a:spcPts val="0"/>
              </a:spcAft>
              <a:buClr>
                <a:schemeClr val="dk1"/>
              </a:buClr>
              <a:buSzPts val="2600"/>
              <a:buFont typeface="Constantia"/>
              <a:buChar char="⚫"/>
            </a:pPr>
            <a:r>
              <a:rPr lang="en-US">
                <a:latin typeface="Constantia"/>
                <a:ea typeface="Constantia"/>
                <a:cs typeface="Constantia"/>
                <a:sym typeface="Constantia"/>
              </a:rPr>
              <a:t>Organism </a:t>
            </a:r>
            <a:endParaRPr/>
          </a:p>
        </p:txBody>
      </p:sp>
      <p:pic>
        <p:nvPicPr>
          <p:cNvPr descr="0101" id="213" name="Google Shape;213;p4"/>
          <p:cNvPicPr preferRelativeResize="0"/>
          <p:nvPr/>
        </p:nvPicPr>
        <p:blipFill rotWithShape="1">
          <a:blip r:embed="rId3">
            <a:alphaModFix/>
          </a:blip>
          <a:srcRect b="0" l="0" r="0" t="0"/>
          <a:stretch/>
        </p:blipFill>
        <p:spPr>
          <a:xfrm>
            <a:off x="4038600" y="1905000"/>
            <a:ext cx="4648200" cy="319563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1"/>
          <p:cNvSpPr txBox="1"/>
          <p:nvPr>
            <p:ph type="title"/>
          </p:nvPr>
        </p:nvSpPr>
        <p:spPr>
          <a:xfrm>
            <a:off x="533400" y="0"/>
            <a:ext cx="8229600" cy="1066165"/>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3600"/>
              <a:buFont typeface="Calibri"/>
              <a:buNone/>
            </a:pPr>
            <a:r>
              <a:rPr lang="en-US" sz="3600">
                <a:latin typeface="Calibri"/>
                <a:ea typeface="Calibri"/>
                <a:cs typeface="Calibri"/>
                <a:sym typeface="Calibri"/>
              </a:rPr>
              <a:t>Glucose and Insulin Negative Feedback Loop</a:t>
            </a:r>
            <a:endParaRPr/>
          </a:p>
        </p:txBody>
      </p:sp>
      <p:pic>
        <p:nvPicPr>
          <p:cNvPr descr="Portrait of a boy eating a piece of cake with his hands at a birthday party, © image100/Corbis, RF, 7-9 years, Boys, Celebrating, Childhood, Children, Daytime, Enjoyment, Facial expression, Females, Few, Guest, Hat, Headgear, Males, Outdoors, Party, Party hat, People, Playing, Side view, Sitting, Smiling, Social event, Whites, Youth" id="451" name="Google Shape;451;p31"/>
          <p:cNvPicPr preferRelativeResize="0"/>
          <p:nvPr/>
        </p:nvPicPr>
        <p:blipFill rotWithShape="1">
          <a:blip r:embed="rId3">
            <a:alphaModFix/>
          </a:blip>
          <a:srcRect b="0" l="0" r="0" t="0"/>
          <a:stretch/>
        </p:blipFill>
        <p:spPr>
          <a:xfrm>
            <a:off x="533400" y="1678305"/>
            <a:ext cx="1981200" cy="1911985"/>
          </a:xfrm>
          <a:prstGeom prst="rect">
            <a:avLst/>
          </a:prstGeom>
          <a:noFill/>
          <a:ln>
            <a:noFill/>
          </a:ln>
        </p:spPr>
      </p:pic>
      <p:sp>
        <p:nvSpPr>
          <p:cNvPr id="452" name="Google Shape;452;p31"/>
          <p:cNvSpPr/>
          <p:nvPr/>
        </p:nvSpPr>
        <p:spPr>
          <a:xfrm>
            <a:off x="2743200" y="2438400"/>
            <a:ext cx="976313" cy="485775"/>
          </a:xfrm>
          <a:prstGeom prst="rightArrow">
            <a:avLst>
              <a:gd fmla="val 50000" name="adj1"/>
              <a:gd fmla="val 50245"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453" name="Google Shape;453;p31"/>
          <p:cNvSpPr txBox="1"/>
          <p:nvPr/>
        </p:nvSpPr>
        <p:spPr>
          <a:xfrm>
            <a:off x="3886200" y="1981200"/>
            <a:ext cx="1371600" cy="1006475"/>
          </a:xfrm>
          <a:prstGeom prst="rect">
            <a:avLst/>
          </a:prstGeom>
          <a:solidFill>
            <a:srgbClr val="800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Increases Glucose Levels</a:t>
            </a:r>
            <a:endParaRPr/>
          </a:p>
        </p:txBody>
      </p:sp>
      <p:sp>
        <p:nvSpPr>
          <p:cNvPr id="454" name="Google Shape;454;p31"/>
          <p:cNvSpPr/>
          <p:nvPr/>
        </p:nvSpPr>
        <p:spPr>
          <a:xfrm>
            <a:off x="5562600" y="2362200"/>
            <a:ext cx="976313" cy="485775"/>
          </a:xfrm>
          <a:prstGeom prst="rightArrow">
            <a:avLst>
              <a:gd fmla="val 50000" name="adj1"/>
              <a:gd fmla="val 50245"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455" name="Google Shape;455;p31"/>
          <p:cNvSpPr txBox="1"/>
          <p:nvPr/>
        </p:nvSpPr>
        <p:spPr>
          <a:xfrm>
            <a:off x="533400" y="1236980"/>
            <a:ext cx="2209800" cy="362585"/>
          </a:xfrm>
          <a:prstGeom prst="rect">
            <a:avLst/>
          </a:prstGeom>
          <a:solidFill>
            <a:srgbClr val="80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Boy eating cake</a:t>
            </a:r>
            <a:endParaRPr/>
          </a:p>
        </p:txBody>
      </p:sp>
      <p:sp>
        <p:nvSpPr>
          <p:cNvPr id="456" name="Google Shape;456;p31"/>
          <p:cNvSpPr txBox="1"/>
          <p:nvPr/>
        </p:nvSpPr>
        <p:spPr>
          <a:xfrm>
            <a:off x="6096000" y="3657600"/>
            <a:ext cx="3048000" cy="701675"/>
          </a:xfrm>
          <a:prstGeom prst="rect">
            <a:avLst/>
          </a:prstGeom>
          <a:solidFill>
            <a:srgbClr val="800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Stimulates β cells of pancreas to secrete insulin</a:t>
            </a:r>
            <a:endParaRPr b="0" i="0" sz="2000" u="none" cap="none" strike="noStrike">
              <a:solidFill>
                <a:srgbClr val="FFFFFF"/>
              </a:solidFill>
              <a:latin typeface="Calibri"/>
              <a:ea typeface="Calibri"/>
              <a:cs typeface="Calibri"/>
              <a:sym typeface="Calibri"/>
            </a:endParaRPr>
          </a:p>
        </p:txBody>
      </p:sp>
      <p:sp>
        <p:nvSpPr>
          <p:cNvPr id="457" name="Google Shape;457;p31"/>
          <p:cNvSpPr/>
          <p:nvPr/>
        </p:nvSpPr>
        <p:spPr>
          <a:xfrm rot="2489507">
            <a:off x="6781800" y="4419600"/>
            <a:ext cx="1090613" cy="2514600"/>
          </a:xfrm>
          <a:prstGeom prst="curvedLeftArrow">
            <a:avLst>
              <a:gd fmla="val 46114" name="adj1"/>
              <a:gd fmla="val 92227" name="adj2"/>
              <a:gd fmla="val 33333" name="adj3"/>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458" name="Google Shape;458;p31"/>
          <p:cNvSpPr txBox="1"/>
          <p:nvPr/>
        </p:nvSpPr>
        <p:spPr>
          <a:xfrm>
            <a:off x="3276600" y="5470525"/>
            <a:ext cx="2743200" cy="1006475"/>
          </a:xfrm>
          <a:prstGeom prst="rect">
            <a:avLst/>
          </a:prstGeom>
          <a:solidFill>
            <a:srgbClr val="800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Insulin stimulates the cells to take up glucose from the blood. </a:t>
            </a:r>
            <a:endParaRPr/>
          </a:p>
        </p:txBody>
      </p:sp>
      <p:sp>
        <p:nvSpPr>
          <p:cNvPr id="459" name="Google Shape;459;p31"/>
          <p:cNvSpPr txBox="1"/>
          <p:nvPr/>
        </p:nvSpPr>
        <p:spPr>
          <a:xfrm>
            <a:off x="762000" y="4038600"/>
            <a:ext cx="1752600" cy="701675"/>
          </a:xfrm>
          <a:prstGeom prst="rect">
            <a:avLst/>
          </a:prstGeom>
          <a:solidFill>
            <a:srgbClr val="800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Lowers Blood Glucose levels</a:t>
            </a:r>
            <a:endParaRPr/>
          </a:p>
        </p:txBody>
      </p:sp>
      <p:sp>
        <p:nvSpPr>
          <p:cNvPr id="460" name="Google Shape;460;p31"/>
          <p:cNvSpPr/>
          <p:nvPr/>
        </p:nvSpPr>
        <p:spPr>
          <a:xfrm rot="3259416">
            <a:off x="2746375" y="3036888"/>
            <a:ext cx="485775" cy="1066800"/>
          </a:xfrm>
          <a:prstGeom prst="upArrow">
            <a:avLst>
              <a:gd fmla="val 50000" name="adj1"/>
              <a:gd fmla="val 54902"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pic>
        <p:nvPicPr>
          <p:cNvPr descr="See full size image" id="461" name="Google Shape;461;p31"/>
          <p:cNvPicPr preferRelativeResize="0"/>
          <p:nvPr/>
        </p:nvPicPr>
        <p:blipFill rotWithShape="1">
          <a:blip r:embed="rId4">
            <a:alphaModFix/>
          </a:blip>
          <a:srcRect b="0" l="0" r="0" t="0"/>
          <a:stretch/>
        </p:blipFill>
        <p:spPr>
          <a:xfrm>
            <a:off x="6629400" y="1143000"/>
            <a:ext cx="2514600" cy="2438400"/>
          </a:xfrm>
          <a:prstGeom prst="rect">
            <a:avLst/>
          </a:prstGeom>
          <a:noFill/>
          <a:ln>
            <a:noFill/>
          </a:ln>
        </p:spPr>
      </p:pic>
      <p:sp>
        <p:nvSpPr>
          <p:cNvPr id="462" name="Google Shape;462;p31"/>
          <p:cNvSpPr txBox="1"/>
          <p:nvPr/>
        </p:nvSpPr>
        <p:spPr>
          <a:xfrm>
            <a:off x="3581400" y="3657600"/>
            <a:ext cx="1981200" cy="519113"/>
          </a:xfrm>
          <a:prstGeom prst="rect">
            <a:avLst/>
          </a:prstGeom>
          <a:solidFill>
            <a:srgbClr val="CC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b="0" i="0" lang="en-US" sz="2400" u="none" cap="none" strike="noStrike">
                <a:solidFill>
                  <a:srgbClr val="FFFFFF"/>
                </a:solidFill>
                <a:latin typeface="Calibri"/>
                <a:ea typeface="Calibri"/>
                <a:cs typeface="Calibri"/>
                <a:sym typeface="Calibri"/>
              </a:rPr>
              <a:t>     </a:t>
            </a:r>
            <a:r>
              <a:rPr b="1" i="0" lang="en-US" sz="2800" u="none" cap="none" strike="noStrike">
                <a:solidFill>
                  <a:srgbClr val="FFFFFF"/>
                </a:solidFill>
                <a:latin typeface="Calibri"/>
                <a:ea typeface="Calibri"/>
                <a:cs typeface="Calibri"/>
                <a:sym typeface="Calibri"/>
              </a:rPr>
              <a:t>CYCLE 1</a:t>
            </a:r>
            <a:endParaRPr/>
          </a:p>
        </p:txBody>
      </p:sp>
      <p:sp>
        <p:nvSpPr>
          <p:cNvPr id="463" name="Google Shape;463;p31"/>
          <p:cNvSpPr/>
          <p:nvPr/>
        </p:nvSpPr>
        <p:spPr>
          <a:xfrm flipH="1">
            <a:off x="1524000" y="4953000"/>
            <a:ext cx="1295400" cy="1219200"/>
          </a:xfrm>
          <a:custGeom>
            <a:rect b="b" l="l" r="r" t="t"/>
            <a:pathLst>
              <a:path extrusionOk="0" h="21600" w="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Garamond"/>
              <a:buNone/>
            </a:pPr>
            <a:r>
              <a:t/>
            </a:r>
            <a:endParaRPr b="0" i="0" sz="1800" u="none" cap="none" strike="noStrike">
              <a:solidFill>
                <a:srgbClr val="FFFFFF"/>
              </a:solidFill>
              <a:latin typeface="Tahoma"/>
              <a:ea typeface="Tahoma"/>
              <a:cs typeface="Tahoma"/>
              <a:sym typeface="Tahoma"/>
            </a:endParaRPr>
          </a:p>
        </p:txBody>
      </p:sp>
      <p:sp>
        <p:nvSpPr>
          <p:cNvPr id="464" name="Google Shape;464;p31"/>
          <p:cNvSpPr txBox="1"/>
          <p:nvPr/>
        </p:nvSpPr>
        <p:spPr>
          <a:xfrm>
            <a:off x="2971800" y="3581400"/>
            <a:ext cx="53340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Tahoma"/>
              <a:buNone/>
            </a:pPr>
            <a:r>
              <a:rPr b="0" i="0" lang="en-US" sz="1800" u="none" cap="none" strike="noStrike">
                <a:solidFill>
                  <a:srgbClr val="FFFFFF"/>
                </a:solidFill>
                <a:latin typeface="Tahoma"/>
                <a:ea typeface="Tahoma"/>
                <a:cs typeface="Tahoma"/>
                <a:sym typeface="Tahom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2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2"/>
          <p:cNvSpPr txBox="1"/>
          <p:nvPr/>
        </p:nvSpPr>
        <p:spPr>
          <a:xfrm>
            <a:off x="762000" y="1066800"/>
            <a:ext cx="3124200" cy="822325"/>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Calibri"/>
              <a:buNone/>
            </a:pPr>
            <a:r>
              <a:rPr b="0" i="0" lang="en-US" sz="2400" u="none" cap="none" strike="noStrike">
                <a:solidFill>
                  <a:srgbClr val="FFFFFF"/>
                </a:solidFill>
                <a:latin typeface="Calibri"/>
                <a:ea typeface="Calibri"/>
                <a:cs typeface="Calibri"/>
                <a:sym typeface="Calibri"/>
              </a:rPr>
              <a:t>Low Blood Glucose Levels </a:t>
            </a:r>
            <a:endParaRPr/>
          </a:p>
        </p:txBody>
      </p:sp>
      <p:pic>
        <p:nvPicPr>
          <p:cNvPr descr="See full size image" id="470" name="Google Shape;470;p32"/>
          <p:cNvPicPr preferRelativeResize="0"/>
          <p:nvPr/>
        </p:nvPicPr>
        <p:blipFill rotWithShape="1">
          <a:blip r:embed="rId3">
            <a:alphaModFix/>
          </a:blip>
          <a:srcRect b="0" l="0" r="0" t="0"/>
          <a:stretch/>
        </p:blipFill>
        <p:spPr>
          <a:xfrm>
            <a:off x="5257800" y="152400"/>
            <a:ext cx="3429000" cy="2362200"/>
          </a:xfrm>
          <a:prstGeom prst="rect">
            <a:avLst/>
          </a:prstGeom>
          <a:noFill/>
          <a:ln>
            <a:noFill/>
          </a:ln>
        </p:spPr>
      </p:pic>
      <p:sp>
        <p:nvSpPr>
          <p:cNvPr id="471" name="Google Shape;471;p32"/>
          <p:cNvSpPr/>
          <p:nvPr/>
        </p:nvSpPr>
        <p:spPr>
          <a:xfrm>
            <a:off x="4114800" y="1219200"/>
            <a:ext cx="976313" cy="485775"/>
          </a:xfrm>
          <a:prstGeom prst="rightArrow">
            <a:avLst>
              <a:gd fmla="val 50000" name="adj1"/>
              <a:gd fmla="val 50245"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472" name="Google Shape;472;p32"/>
          <p:cNvSpPr txBox="1"/>
          <p:nvPr/>
        </p:nvSpPr>
        <p:spPr>
          <a:xfrm>
            <a:off x="5410200" y="2819400"/>
            <a:ext cx="3124200" cy="701675"/>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Stimulated Alpha Cells in Pancreas</a:t>
            </a:r>
            <a:endParaRPr/>
          </a:p>
        </p:txBody>
      </p:sp>
      <p:sp>
        <p:nvSpPr>
          <p:cNvPr id="473" name="Google Shape;473;p32"/>
          <p:cNvSpPr/>
          <p:nvPr/>
        </p:nvSpPr>
        <p:spPr>
          <a:xfrm>
            <a:off x="6781800" y="3733800"/>
            <a:ext cx="485775" cy="685800"/>
          </a:xfrm>
          <a:prstGeom prst="downArrow">
            <a:avLst>
              <a:gd fmla="val 50000" name="adj1"/>
              <a:gd fmla="val 35294"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474" name="Google Shape;474;p32"/>
          <p:cNvSpPr txBox="1"/>
          <p:nvPr/>
        </p:nvSpPr>
        <p:spPr>
          <a:xfrm>
            <a:off x="5486400" y="4572000"/>
            <a:ext cx="2895600" cy="457200"/>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Calibri"/>
              <a:buNone/>
            </a:pPr>
            <a:r>
              <a:rPr b="0" i="0" lang="en-US" sz="2400" u="none" cap="none" strike="noStrike">
                <a:solidFill>
                  <a:srgbClr val="FFFFFF"/>
                </a:solidFill>
                <a:latin typeface="Calibri"/>
                <a:ea typeface="Calibri"/>
                <a:cs typeface="Calibri"/>
                <a:sym typeface="Calibri"/>
              </a:rPr>
              <a:t>Glucagon is released</a:t>
            </a:r>
            <a:r>
              <a:rPr b="0" i="0" lang="en-US" sz="2000" u="none" cap="none" strike="noStrike">
                <a:solidFill>
                  <a:srgbClr val="FFFFFF"/>
                </a:solidFill>
                <a:latin typeface="Calibri"/>
                <a:ea typeface="Calibri"/>
                <a:cs typeface="Calibri"/>
                <a:sym typeface="Calibri"/>
              </a:rPr>
              <a:t> </a:t>
            </a:r>
            <a:endParaRPr/>
          </a:p>
        </p:txBody>
      </p:sp>
      <p:sp>
        <p:nvSpPr>
          <p:cNvPr id="475" name="Google Shape;475;p32"/>
          <p:cNvSpPr/>
          <p:nvPr/>
        </p:nvSpPr>
        <p:spPr>
          <a:xfrm rot="4238479">
            <a:off x="5098257" y="4483893"/>
            <a:ext cx="990600" cy="3148013"/>
          </a:xfrm>
          <a:prstGeom prst="curvedLeftArrow">
            <a:avLst>
              <a:gd fmla="val 63558" name="adj1"/>
              <a:gd fmla="val 127115" name="adj2"/>
              <a:gd fmla="val 33333" name="adj3"/>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476" name="Google Shape;476;p32"/>
          <p:cNvSpPr txBox="1"/>
          <p:nvPr/>
        </p:nvSpPr>
        <p:spPr>
          <a:xfrm>
            <a:off x="609600" y="4953000"/>
            <a:ext cx="4114800" cy="701675"/>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Glucagon stimulates liver cells to release glucose into the blood </a:t>
            </a:r>
            <a:endParaRPr/>
          </a:p>
        </p:txBody>
      </p:sp>
      <p:sp>
        <p:nvSpPr>
          <p:cNvPr id="477" name="Google Shape;477;p32"/>
          <p:cNvSpPr/>
          <p:nvPr/>
        </p:nvSpPr>
        <p:spPr>
          <a:xfrm>
            <a:off x="2133600" y="4191000"/>
            <a:ext cx="485775" cy="595313"/>
          </a:xfrm>
          <a:prstGeom prst="upArrow">
            <a:avLst>
              <a:gd fmla="val 50000" name="adj1"/>
              <a:gd fmla="val 30637"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478" name="Google Shape;478;p32"/>
          <p:cNvSpPr txBox="1"/>
          <p:nvPr/>
        </p:nvSpPr>
        <p:spPr>
          <a:xfrm>
            <a:off x="838200" y="3108325"/>
            <a:ext cx="3124200" cy="701675"/>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High blood glucose levels and Cycle 1 continues</a:t>
            </a:r>
            <a:endParaRPr/>
          </a:p>
        </p:txBody>
      </p:sp>
      <p:sp>
        <p:nvSpPr>
          <p:cNvPr id="479" name="Google Shape;479;p32"/>
          <p:cNvSpPr txBox="1"/>
          <p:nvPr/>
        </p:nvSpPr>
        <p:spPr>
          <a:xfrm>
            <a:off x="685800" y="304800"/>
            <a:ext cx="2286000" cy="519113"/>
          </a:xfrm>
          <a:prstGeom prst="rect">
            <a:avLst/>
          </a:prstGeom>
          <a:solidFill>
            <a:srgbClr val="CC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Calibri"/>
              <a:buNone/>
            </a:pPr>
            <a:r>
              <a:rPr b="0" i="0" lang="en-US" sz="2800" u="none" cap="none" strike="noStrike">
                <a:solidFill>
                  <a:srgbClr val="FFFFFF"/>
                </a:solidFill>
                <a:latin typeface="Calibri"/>
                <a:ea typeface="Calibri"/>
                <a:cs typeface="Calibri"/>
                <a:sym typeface="Calibri"/>
              </a:rPr>
              <a:t>CYCLE 2 </a:t>
            </a:r>
            <a:endParaRPr/>
          </a:p>
        </p:txBody>
      </p:sp>
      <p:sp>
        <p:nvSpPr>
          <p:cNvPr id="480" name="Google Shape;480;p32"/>
          <p:cNvSpPr/>
          <p:nvPr/>
        </p:nvSpPr>
        <p:spPr>
          <a:xfrm>
            <a:off x="2133600" y="2209800"/>
            <a:ext cx="485775" cy="595313"/>
          </a:xfrm>
          <a:prstGeom prst="upArrow">
            <a:avLst>
              <a:gd fmla="val 50000" name="adj1"/>
              <a:gd fmla="val 30637"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481" name="Google Shape;481;p32"/>
          <p:cNvSpPr txBox="1"/>
          <p:nvPr/>
        </p:nvSpPr>
        <p:spPr>
          <a:xfrm>
            <a:off x="1828800" y="2376488"/>
            <a:ext cx="5334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Tahoma"/>
              <a:buNone/>
            </a:pPr>
            <a:r>
              <a:rPr b="0" i="0" lang="en-US" sz="1800" u="none" cap="none" strike="noStrike">
                <a:solidFill>
                  <a:srgbClr val="FFFFFF"/>
                </a:solidFill>
                <a:latin typeface="Tahoma"/>
                <a:ea typeface="Tahoma"/>
                <a:cs typeface="Tahoma"/>
                <a:sym typeface="Tahom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4000"/>
              <a:buFont typeface="Calibri"/>
              <a:buNone/>
            </a:pPr>
            <a:r>
              <a:rPr lang="en-US" sz="4000">
                <a:latin typeface="Calibri"/>
                <a:ea typeface="Calibri"/>
                <a:cs typeface="Calibri"/>
                <a:sym typeface="Calibri"/>
              </a:rPr>
              <a:t>Glucose and Insulin Negative Feedback Loop</a:t>
            </a:r>
            <a:r>
              <a:rPr lang="en-US"/>
              <a:t>  </a:t>
            </a:r>
            <a:endParaRPr/>
          </a:p>
        </p:txBody>
      </p:sp>
      <p:sp>
        <p:nvSpPr>
          <p:cNvPr id="487" name="Google Shape;487;p33"/>
          <p:cNvSpPr txBox="1"/>
          <p:nvPr>
            <p:ph idx="1" type="body"/>
          </p:nvPr>
        </p:nvSpPr>
        <p:spPr>
          <a:xfrm>
            <a:off x="152400" y="1828800"/>
            <a:ext cx="8839200" cy="47244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660"/>
              <a:buChar char="⚫"/>
            </a:pPr>
            <a:r>
              <a:rPr lang="en-US" sz="2800">
                <a:latin typeface="Calibri"/>
                <a:ea typeface="Calibri"/>
                <a:cs typeface="Calibri"/>
                <a:sym typeface="Calibri"/>
              </a:rPr>
              <a:t>Two primary Hormones</a:t>
            </a:r>
            <a:endParaRPr/>
          </a:p>
          <a:p>
            <a:pPr indent="-274320" lvl="0" marL="274320" rtl="0" algn="l">
              <a:spcBef>
                <a:spcPts val="560"/>
              </a:spcBef>
              <a:spcAft>
                <a:spcPts val="0"/>
              </a:spcAft>
              <a:buSzPts val="2660"/>
              <a:buFont typeface="Noto Sans Symbols"/>
              <a:buNone/>
            </a:pPr>
            <a:r>
              <a:t/>
            </a:r>
            <a:endParaRPr sz="2800">
              <a:latin typeface="Calibri"/>
              <a:ea typeface="Calibri"/>
              <a:cs typeface="Calibri"/>
              <a:sym typeface="Calibri"/>
            </a:endParaRPr>
          </a:p>
          <a:p>
            <a:pPr indent="-274320" lvl="0" marL="274320" rtl="0" algn="l">
              <a:spcBef>
                <a:spcPts val="560"/>
              </a:spcBef>
              <a:spcAft>
                <a:spcPts val="0"/>
              </a:spcAft>
              <a:buSzPts val="2660"/>
              <a:buFont typeface="Noto Sans Symbols"/>
              <a:buNone/>
            </a:pPr>
            <a:r>
              <a:t/>
            </a:r>
            <a:endParaRPr sz="2800">
              <a:latin typeface="Calibri"/>
              <a:ea typeface="Calibri"/>
              <a:cs typeface="Calibri"/>
              <a:sym typeface="Calibri"/>
            </a:endParaRPr>
          </a:p>
          <a:p>
            <a:pPr indent="-274320" lvl="0" marL="274320" rtl="0" algn="l">
              <a:spcBef>
                <a:spcPts val="560"/>
              </a:spcBef>
              <a:spcAft>
                <a:spcPts val="0"/>
              </a:spcAft>
              <a:buSzPts val="2660"/>
              <a:buFont typeface="Noto Sans Symbols"/>
              <a:buNone/>
            </a:pPr>
            <a:r>
              <a:t/>
            </a:r>
            <a:endParaRPr sz="2800">
              <a:latin typeface="Calibri"/>
              <a:ea typeface="Calibri"/>
              <a:cs typeface="Calibri"/>
              <a:sym typeface="Calibri"/>
            </a:endParaRPr>
          </a:p>
          <a:p>
            <a:pPr indent="-274320" lvl="0" marL="274320" rtl="0" algn="l">
              <a:spcBef>
                <a:spcPts val="560"/>
              </a:spcBef>
              <a:spcAft>
                <a:spcPts val="0"/>
              </a:spcAft>
              <a:buSzPts val="2660"/>
              <a:buFont typeface="Noto Sans Symbols"/>
              <a:buNone/>
            </a:pPr>
            <a:r>
              <a:t/>
            </a:r>
            <a:endParaRPr sz="2800">
              <a:latin typeface="Calibri"/>
              <a:ea typeface="Calibri"/>
              <a:cs typeface="Calibri"/>
              <a:sym typeface="Calibri"/>
            </a:endParaRPr>
          </a:p>
          <a:p>
            <a:pPr indent="-274320" lvl="0" marL="274320" rtl="0" algn="l">
              <a:spcBef>
                <a:spcPts val="560"/>
              </a:spcBef>
              <a:spcAft>
                <a:spcPts val="0"/>
              </a:spcAft>
              <a:buSzPts val="2660"/>
              <a:buFont typeface="Noto Sans Symbols"/>
              <a:buNone/>
            </a:pPr>
            <a:r>
              <a:rPr lang="en-US" sz="2800">
                <a:latin typeface="Calibri"/>
                <a:ea typeface="Calibri"/>
                <a:cs typeface="Calibri"/>
                <a:sym typeface="Calibri"/>
              </a:rPr>
              <a:t>   </a:t>
            </a:r>
            <a:endParaRPr/>
          </a:p>
          <a:p>
            <a:pPr indent="-274320" lvl="0" marL="274320" rtl="0" algn="l">
              <a:spcBef>
                <a:spcPts val="560"/>
              </a:spcBef>
              <a:spcAft>
                <a:spcPts val="0"/>
              </a:spcAft>
              <a:buSzPts val="2660"/>
              <a:buFont typeface="Noto Sans Symbols"/>
              <a:buNone/>
            </a:pPr>
            <a:r>
              <a:rPr lang="en-US" sz="2800">
                <a:latin typeface="Calibri"/>
                <a:ea typeface="Calibri"/>
                <a:cs typeface="Calibri"/>
                <a:sym typeface="Calibri"/>
              </a:rPr>
              <a:t>    The opposite actions of these two hormones, insulin and glucagon, helps to maintain normal blood sugar levels in the body hence maintain homeostasis of the body.</a:t>
            </a:r>
            <a:endParaRPr/>
          </a:p>
        </p:txBody>
      </p:sp>
      <p:sp>
        <p:nvSpPr>
          <p:cNvPr id="488" name="Google Shape;488;p33"/>
          <p:cNvSpPr txBox="1"/>
          <p:nvPr/>
        </p:nvSpPr>
        <p:spPr>
          <a:xfrm>
            <a:off x="1493838" y="2438400"/>
            <a:ext cx="184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489" name="Google Shape;489;p33"/>
          <p:cNvSpPr txBox="1"/>
          <p:nvPr/>
        </p:nvSpPr>
        <p:spPr>
          <a:xfrm>
            <a:off x="1493838" y="2362200"/>
            <a:ext cx="1447800" cy="457200"/>
          </a:xfrm>
          <a:prstGeom prst="rect">
            <a:avLst/>
          </a:prstGeom>
          <a:solidFill>
            <a:srgbClr val="FF99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Insulin </a:t>
            </a:r>
            <a:endParaRPr/>
          </a:p>
        </p:txBody>
      </p:sp>
      <p:sp>
        <p:nvSpPr>
          <p:cNvPr id="490" name="Google Shape;490;p33"/>
          <p:cNvSpPr txBox="1"/>
          <p:nvPr/>
        </p:nvSpPr>
        <p:spPr>
          <a:xfrm>
            <a:off x="5913438" y="2362200"/>
            <a:ext cx="1676400" cy="457200"/>
          </a:xfrm>
          <a:prstGeom prst="rect">
            <a:avLst/>
          </a:prstGeom>
          <a:solidFill>
            <a:srgbClr val="FF99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Glucagon</a:t>
            </a:r>
            <a:endParaRPr/>
          </a:p>
        </p:txBody>
      </p:sp>
      <p:sp>
        <p:nvSpPr>
          <p:cNvPr id="491" name="Google Shape;491;p33"/>
          <p:cNvSpPr/>
          <p:nvPr/>
        </p:nvSpPr>
        <p:spPr>
          <a:xfrm>
            <a:off x="2027238" y="3048000"/>
            <a:ext cx="485775" cy="457200"/>
          </a:xfrm>
          <a:prstGeom prst="down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492" name="Google Shape;492;p33"/>
          <p:cNvSpPr/>
          <p:nvPr/>
        </p:nvSpPr>
        <p:spPr>
          <a:xfrm>
            <a:off x="6523038" y="3124200"/>
            <a:ext cx="485775" cy="457200"/>
          </a:xfrm>
          <a:prstGeom prst="down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493" name="Google Shape;493;p33"/>
          <p:cNvSpPr txBox="1"/>
          <p:nvPr/>
        </p:nvSpPr>
        <p:spPr>
          <a:xfrm>
            <a:off x="808038" y="3810000"/>
            <a:ext cx="3200400" cy="822325"/>
          </a:xfrm>
          <a:prstGeom prst="rect">
            <a:avLst/>
          </a:prstGeom>
          <a:solidFill>
            <a:srgbClr val="FF99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Lowers Blood Glucose Levels </a:t>
            </a:r>
            <a:endParaRPr/>
          </a:p>
        </p:txBody>
      </p:sp>
      <p:sp>
        <p:nvSpPr>
          <p:cNvPr id="494" name="Google Shape;494;p33"/>
          <p:cNvSpPr txBox="1"/>
          <p:nvPr/>
        </p:nvSpPr>
        <p:spPr>
          <a:xfrm>
            <a:off x="5151438" y="3752850"/>
            <a:ext cx="3687762" cy="822325"/>
          </a:xfrm>
          <a:prstGeom prst="rect">
            <a:avLst/>
          </a:prstGeom>
          <a:solidFill>
            <a:srgbClr val="FF99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Raises Blood Glucose </a:t>
            </a:r>
            <a:endParaRPr/>
          </a:p>
          <a:p>
            <a:pPr indent="0" lvl="0" marL="0" marR="0" rtl="0" algn="ctr">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Levels</a:t>
            </a:r>
            <a:r>
              <a:rPr b="0" i="0" lang="en-US" sz="2400" u="none" cap="none" strike="noStrike">
                <a:solidFill>
                  <a:srgbClr val="FFFFFF"/>
                </a:solidFill>
                <a:latin typeface="Calibri"/>
                <a:ea typeface="Calibri"/>
                <a:cs typeface="Calibri"/>
                <a:sym typeface="Calibri"/>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4"/>
          <p:cNvSpPr txBox="1"/>
          <p:nvPr>
            <p:ph type="title"/>
          </p:nvPr>
        </p:nvSpPr>
        <p:spPr>
          <a:xfrm>
            <a:off x="533400" y="381000"/>
            <a:ext cx="5181600" cy="673586"/>
          </a:xfrm>
          <a:prstGeom prst="rect">
            <a:avLst/>
          </a:prstGeom>
          <a:noFill/>
          <a:ln>
            <a:noFill/>
          </a:ln>
        </p:spPr>
        <p:txBody>
          <a:bodyPr anchorCtr="0" anchor="b" bIns="0" lIns="0" spcFirstLastPara="1" rIns="0" wrap="square" tIns="45700">
            <a:normAutofit fontScale="90000"/>
          </a:bodyPr>
          <a:lstStyle/>
          <a:p>
            <a:pPr indent="-320040" lvl="0" marL="320040" rtl="0" algn="l">
              <a:spcBef>
                <a:spcPts val="0"/>
              </a:spcBef>
              <a:spcAft>
                <a:spcPts val="0"/>
              </a:spcAft>
              <a:buClr>
                <a:srgbClr val="7E9532"/>
              </a:buClr>
              <a:buSzPct val="100000"/>
              <a:buFont typeface="Georgia"/>
              <a:buNone/>
            </a:pPr>
            <a:r>
              <a:rPr b="1" lang="en-US" sz="4000"/>
              <a:t>Control of Blood Pressure</a:t>
            </a:r>
            <a:endParaRPr/>
          </a:p>
        </p:txBody>
      </p:sp>
      <p:sp>
        <p:nvSpPr>
          <p:cNvPr id="500" name="Google Shape;500;p34"/>
          <p:cNvSpPr txBox="1"/>
          <p:nvPr>
            <p:ph idx="1" type="body"/>
          </p:nvPr>
        </p:nvSpPr>
        <p:spPr>
          <a:xfrm>
            <a:off x="533400" y="1828800"/>
            <a:ext cx="4191000" cy="45720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660"/>
              <a:buChar char="⚫"/>
            </a:pPr>
            <a:r>
              <a:rPr lang="en-US" sz="2800"/>
              <a:t>Baroreceptors in walls of blood vessels detect an increase in BP</a:t>
            </a:r>
            <a:endParaRPr/>
          </a:p>
          <a:p>
            <a:pPr indent="-274320" lvl="0" marL="274320" rtl="0" algn="l">
              <a:spcBef>
                <a:spcPts val="560"/>
              </a:spcBef>
              <a:spcAft>
                <a:spcPts val="0"/>
              </a:spcAft>
              <a:buSzPts val="2660"/>
              <a:buChar char="⚫"/>
            </a:pPr>
            <a:r>
              <a:rPr lang="en-US" sz="2800"/>
              <a:t>Brain receives input and signals blood vessels and heart</a:t>
            </a:r>
            <a:endParaRPr/>
          </a:p>
          <a:p>
            <a:pPr indent="-274320" lvl="0" marL="274320" rtl="0" algn="l">
              <a:spcBef>
                <a:spcPts val="560"/>
              </a:spcBef>
              <a:spcAft>
                <a:spcPts val="0"/>
              </a:spcAft>
              <a:buSzPts val="2660"/>
              <a:buChar char="⚫"/>
            </a:pPr>
            <a:r>
              <a:rPr lang="en-US" sz="2800"/>
              <a:t>Blood vessels dilate,  HR decreases</a:t>
            </a:r>
            <a:endParaRPr/>
          </a:p>
          <a:p>
            <a:pPr indent="-274320" lvl="0" marL="274320" rtl="0" algn="l">
              <a:spcBef>
                <a:spcPts val="560"/>
              </a:spcBef>
              <a:spcAft>
                <a:spcPts val="0"/>
              </a:spcAft>
              <a:buSzPts val="2660"/>
              <a:buChar char="⚫"/>
            </a:pPr>
            <a:r>
              <a:rPr lang="en-US" sz="2800"/>
              <a:t>BP decreases</a:t>
            </a:r>
            <a:endParaRPr/>
          </a:p>
        </p:txBody>
      </p:sp>
      <p:pic>
        <p:nvPicPr>
          <p:cNvPr descr="170259" id="501" name="Google Shape;501;p34"/>
          <p:cNvPicPr preferRelativeResize="0"/>
          <p:nvPr/>
        </p:nvPicPr>
        <p:blipFill rotWithShape="1">
          <a:blip r:embed="rId3">
            <a:alphaModFix/>
          </a:blip>
          <a:srcRect b="3998" l="0" r="0" t="0"/>
          <a:stretch/>
        </p:blipFill>
        <p:spPr>
          <a:xfrm>
            <a:off x="5300622" y="1371600"/>
            <a:ext cx="3386177" cy="5498690"/>
          </a:xfrm>
          <a:prstGeom prst="rect">
            <a:avLst/>
          </a:prstGeom>
          <a:noFill/>
          <a:ln>
            <a:noFill/>
          </a:ln>
        </p:spPr>
      </p:pic>
      <p:sp>
        <p:nvSpPr>
          <p:cNvPr id="502" name="Google Shape;502;p34"/>
          <p:cNvSpPr txBox="1"/>
          <p:nvPr/>
        </p:nvSpPr>
        <p:spPr>
          <a:xfrm>
            <a:off x="5562599" y="256400"/>
            <a:ext cx="3124200" cy="400110"/>
          </a:xfrm>
          <a:prstGeom prst="rect">
            <a:avLst/>
          </a:prstGeom>
          <a:noFill/>
          <a:ln>
            <a:noFill/>
          </a:ln>
        </p:spPr>
        <p:txBody>
          <a:bodyPr anchorCtr="0" anchor="t" bIns="45700" lIns="91425" spcFirstLastPara="1" rIns="91425" wrap="square" tIns="45700">
            <a:spAutoFit/>
          </a:bodyPr>
          <a:lstStyle/>
          <a:p>
            <a:pPr indent="-320040" lvl="0" marL="320040" marR="0" rtl="0" algn="ctr">
              <a:spcBef>
                <a:spcPts val="0"/>
              </a:spcBef>
              <a:spcAft>
                <a:spcPts val="0"/>
              </a:spcAft>
              <a:buNone/>
            </a:pPr>
            <a:r>
              <a:rPr b="1" lang="en-US" sz="2000">
                <a:solidFill>
                  <a:schemeClr val="dk1"/>
                </a:solidFill>
                <a:latin typeface="Garamond"/>
                <a:ea typeface="Garamond"/>
                <a:cs typeface="Garamond"/>
                <a:sym typeface="Garamond"/>
              </a:rPr>
              <a:t>                       Homeostasis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5"/>
          <p:cNvSpPr txBox="1"/>
          <p:nvPr>
            <p:ph type="title"/>
          </p:nvPr>
        </p:nvSpPr>
        <p:spPr>
          <a:xfrm>
            <a:off x="457200" y="381000"/>
            <a:ext cx="8229600" cy="10668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3600"/>
              <a:buFont typeface="Calibri"/>
              <a:buNone/>
            </a:pPr>
            <a:r>
              <a:rPr lang="en-US" sz="3600">
                <a:latin typeface="Calibri"/>
                <a:ea typeface="Calibri"/>
                <a:cs typeface="Calibri"/>
                <a:sym typeface="Calibri"/>
              </a:rPr>
              <a:t>Temperature regulation of Body</a:t>
            </a:r>
            <a:endParaRPr/>
          </a:p>
        </p:txBody>
      </p:sp>
      <p:sp>
        <p:nvSpPr>
          <p:cNvPr id="508" name="Google Shape;508;p35"/>
          <p:cNvSpPr txBox="1"/>
          <p:nvPr>
            <p:ph idx="1" type="body"/>
          </p:nvPr>
        </p:nvSpPr>
        <p:spPr>
          <a:xfrm>
            <a:off x="457200" y="1828800"/>
            <a:ext cx="8229600" cy="41148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660"/>
              <a:buChar char="⚫"/>
            </a:pPr>
            <a:r>
              <a:rPr lang="en-US" sz="2800">
                <a:latin typeface="Times New Roman"/>
                <a:ea typeface="Times New Roman"/>
                <a:cs typeface="Times New Roman"/>
                <a:sym typeface="Times New Roman"/>
              </a:rPr>
              <a:t>Animals that are capable of maintaining their body temperature within a given range are called </a:t>
            </a:r>
            <a:r>
              <a:rPr lang="en-US" sz="2800">
                <a:solidFill>
                  <a:srgbClr val="FFFF00"/>
                </a:solidFill>
                <a:latin typeface="Times New Roman"/>
                <a:ea typeface="Times New Roman"/>
                <a:cs typeface="Times New Roman"/>
                <a:sym typeface="Times New Roman"/>
              </a:rPr>
              <a:t>homeotherms.</a:t>
            </a:r>
            <a:endParaRPr/>
          </a:p>
          <a:p>
            <a:pPr indent="-105410" lvl="0" marL="274320" rtl="0" algn="l">
              <a:spcBef>
                <a:spcPts val="560"/>
              </a:spcBef>
              <a:spcAft>
                <a:spcPts val="0"/>
              </a:spcAft>
              <a:buSzPts val="2660"/>
              <a:buNone/>
            </a:pPr>
            <a:r>
              <a:t/>
            </a:r>
            <a:endParaRPr sz="2800">
              <a:latin typeface="Times New Roman"/>
              <a:ea typeface="Times New Roman"/>
              <a:cs typeface="Times New Roman"/>
              <a:sym typeface="Times New Roman"/>
            </a:endParaRPr>
          </a:p>
          <a:p>
            <a:pPr indent="-274320" lvl="0" marL="274320" rtl="0" algn="l">
              <a:spcBef>
                <a:spcPts val="560"/>
              </a:spcBef>
              <a:spcAft>
                <a:spcPts val="0"/>
              </a:spcAft>
              <a:buSzPts val="2660"/>
              <a:buChar char="⚫"/>
            </a:pPr>
            <a:r>
              <a:rPr lang="en-US" sz="2800">
                <a:latin typeface="Times New Roman"/>
                <a:ea typeface="Times New Roman"/>
                <a:cs typeface="Times New Roman"/>
                <a:sym typeface="Times New Roman"/>
              </a:rPr>
              <a:t>Temperature is regulated by negative feedback control.</a:t>
            </a:r>
            <a:endParaRPr/>
          </a:p>
          <a:p>
            <a:pPr indent="-105410" lvl="0" marL="274320" rtl="0" algn="l">
              <a:spcBef>
                <a:spcPts val="560"/>
              </a:spcBef>
              <a:spcAft>
                <a:spcPts val="0"/>
              </a:spcAft>
              <a:buSzPts val="2660"/>
              <a:buNone/>
            </a:pPr>
            <a:r>
              <a:t/>
            </a:r>
            <a:endParaRPr sz="2800">
              <a:latin typeface="Times New Roman"/>
              <a:ea typeface="Times New Roman"/>
              <a:cs typeface="Times New Roman"/>
              <a:sym typeface="Times New Roman"/>
            </a:endParaRPr>
          </a:p>
          <a:p>
            <a:pPr indent="-274320" lvl="0" marL="274320" rtl="0" algn="l">
              <a:spcBef>
                <a:spcPts val="560"/>
              </a:spcBef>
              <a:spcAft>
                <a:spcPts val="0"/>
              </a:spcAft>
              <a:buSzPts val="2660"/>
              <a:buChar char="⚫"/>
            </a:pPr>
            <a:r>
              <a:rPr lang="en-US" sz="2800">
                <a:solidFill>
                  <a:srgbClr val="FFFF00"/>
                </a:solidFill>
                <a:latin typeface="Times New Roman"/>
                <a:ea typeface="Times New Roman"/>
                <a:cs typeface="Times New Roman"/>
                <a:sym typeface="Times New Roman"/>
              </a:rPr>
              <a:t>Thermoreceptors</a:t>
            </a:r>
            <a:r>
              <a:rPr lang="en-US" sz="2800">
                <a:latin typeface="Times New Roman"/>
                <a:ea typeface="Times New Roman"/>
                <a:cs typeface="Times New Roman"/>
                <a:sym typeface="Times New Roman"/>
              </a:rPr>
              <a:t> located in hypothalamus detect temperature fluctuations in the body.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6"/>
          <p:cNvSpPr txBox="1"/>
          <p:nvPr>
            <p:ph type="title"/>
          </p:nvPr>
        </p:nvSpPr>
        <p:spPr>
          <a:xfrm>
            <a:off x="457200" y="76200"/>
            <a:ext cx="8229600" cy="13716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3600"/>
              <a:buFont typeface="Calibri"/>
              <a:buNone/>
            </a:pPr>
            <a:r>
              <a:rPr lang="en-US" sz="3600">
                <a:latin typeface="Calibri"/>
                <a:ea typeface="Calibri"/>
                <a:cs typeface="Calibri"/>
                <a:sym typeface="Calibri"/>
              </a:rPr>
              <a:t>Temperature Regulation of the Body</a:t>
            </a:r>
            <a:endParaRPr/>
          </a:p>
        </p:txBody>
      </p:sp>
      <p:sp>
        <p:nvSpPr>
          <p:cNvPr id="514" name="Google Shape;514;p36"/>
          <p:cNvSpPr txBox="1"/>
          <p:nvPr>
            <p:ph idx="1" type="body"/>
          </p:nvPr>
        </p:nvSpPr>
        <p:spPr>
          <a:xfrm>
            <a:off x="381000" y="1600200"/>
            <a:ext cx="4876800" cy="25908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280"/>
              <a:buChar char="⚫"/>
            </a:pPr>
            <a:r>
              <a:rPr lang="en-US" sz="2400">
                <a:latin typeface="Times New Roman"/>
                <a:ea typeface="Times New Roman"/>
                <a:cs typeface="Times New Roman"/>
                <a:sym typeface="Times New Roman"/>
              </a:rPr>
              <a:t>Increased temperature causes </a:t>
            </a:r>
            <a:r>
              <a:rPr lang="en-US" sz="2400">
                <a:solidFill>
                  <a:schemeClr val="hlink"/>
                </a:solidFill>
                <a:latin typeface="Times New Roman"/>
                <a:ea typeface="Times New Roman"/>
                <a:cs typeface="Times New Roman"/>
                <a:sym typeface="Times New Roman"/>
              </a:rPr>
              <a:t>vasodilatation</a:t>
            </a:r>
            <a:r>
              <a:rPr lang="en-US" sz="2400">
                <a:latin typeface="Times New Roman"/>
                <a:ea typeface="Times New Roman"/>
                <a:cs typeface="Times New Roman"/>
                <a:sym typeface="Times New Roman"/>
              </a:rPr>
              <a:t> (blood vessels near the surface of the skin dilate). </a:t>
            </a:r>
            <a:endParaRPr/>
          </a:p>
          <a:p>
            <a:pPr indent="-274320" lvl="0" marL="274320" rtl="0" algn="l">
              <a:spcBef>
                <a:spcPts val="480"/>
              </a:spcBef>
              <a:spcAft>
                <a:spcPts val="0"/>
              </a:spcAft>
              <a:buSzPts val="2280"/>
              <a:buChar char="⚫"/>
            </a:pPr>
            <a:r>
              <a:rPr lang="en-US" sz="2400">
                <a:latin typeface="Times New Roman"/>
                <a:ea typeface="Times New Roman"/>
                <a:cs typeface="Times New Roman"/>
                <a:sym typeface="Times New Roman"/>
              </a:rPr>
              <a:t>The large surface area allows heat to be lost from the blood and lowers the body temperature.</a:t>
            </a:r>
            <a:endParaRPr/>
          </a:p>
        </p:txBody>
      </p:sp>
      <p:pic>
        <p:nvPicPr>
          <p:cNvPr descr="19192" id="515" name="Google Shape;515;p36"/>
          <p:cNvPicPr preferRelativeResize="0"/>
          <p:nvPr/>
        </p:nvPicPr>
        <p:blipFill rotWithShape="1">
          <a:blip r:embed="rId3">
            <a:alphaModFix/>
          </a:blip>
          <a:srcRect b="0" l="0" r="0" t="0"/>
          <a:stretch/>
        </p:blipFill>
        <p:spPr>
          <a:xfrm>
            <a:off x="5486400" y="1752600"/>
            <a:ext cx="3371850" cy="2362200"/>
          </a:xfrm>
          <a:prstGeom prst="rect">
            <a:avLst/>
          </a:prstGeom>
          <a:noFill/>
          <a:ln>
            <a:noFill/>
          </a:ln>
        </p:spPr>
      </p:pic>
      <p:sp>
        <p:nvSpPr>
          <p:cNvPr id="516" name="Google Shape;516;p36"/>
          <p:cNvSpPr/>
          <p:nvPr/>
        </p:nvSpPr>
        <p:spPr>
          <a:xfrm>
            <a:off x="381000" y="4191000"/>
            <a:ext cx="8229600" cy="2514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CCFF"/>
              </a:buClr>
              <a:buSzPts val="1560"/>
              <a:buFont typeface="Noto Sans Symbols"/>
              <a:buChar char="■"/>
            </a:pPr>
            <a:r>
              <a:rPr lang="en-US" sz="2400">
                <a:solidFill>
                  <a:srgbClr val="FFFFFF"/>
                </a:solidFill>
                <a:latin typeface="Times New Roman"/>
                <a:ea typeface="Times New Roman"/>
                <a:cs typeface="Times New Roman"/>
                <a:sym typeface="Times New Roman"/>
              </a:rPr>
              <a:t>Sweating also helps lower the temperature.</a:t>
            </a:r>
            <a:endParaRPr b="0" i="0" sz="2400" u="none" cap="none" strike="noStrike">
              <a:solidFill>
                <a:srgbClr val="FFFFFF"/>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rgbClr val="00CCFF"/>
              </a:buClr>
              <a:buSzPts val="1560"/>
              <a:buFont typeface="Noto Sans Symbols"/>
              <a:buChar char="■"/>
            </a:pPr>
            <a:r>
              <a:rPr lang="en-US" sz="2400">
                <a:solidFill>
                  <a:srgbClr val="FFFFFF"/>
                </a:solidFill>
                <a:latin typeface="Times New Roman"/>
                <a:ea typeface="Times New Roman"/>
                <a:cs typeface="Times New Roman"/>
                <a:sym typeface="Times New Roman"/>
              </a:rPr>
              <a:t>Decreased temperature causes vasoconstriction (blood vessels constrict) and minimal heat loss occurs which helps maintain body temperature.</a:t>
            </a:r>
            <a:endParaRPr b="0" i="0" sz="2400" u="none" cap="none" strike="noStrike">
              <a:solidFill>
                <a:srgbClr val="FFFFFF"/>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rgbClr val="00CCFF"/>
              </a:buClr>
              <a:buSzPts val="1560"/>
              <a:buFont typeface="Noto Sans Symbols"/>
              <a:buChar char="■"/>
            </a:pPr>
            <a:r>
              <a:rPr lang="en-US" sz="2400">
                <a:solidFill>
                  <a:srgbClr val="FFFFFF"/>
                </a:solidFill>
                <a:latin typeface="Times New Roman"/>
                <a:ea typeface="Times New Roman"/>
                <a:cs typeface="Times New Roman"/>
                <a:sym typeface="Times New Roman"/>
              </a:rPr>
              <a:t>Hair on the body provides insulation and helps maintain body temperature.</a:t>
            </a:r>
            <a:endParaRPr b="0" i="0" sz="2400" u="none" cap="none" strike="noStrike">
              <a:solidFill>
                <a:srgbClr val="FFFFFF"/>
              </a:solidFill>
              <a:latin typeface="Times New Roman"/>
              <a:ea typeface="Times New Roman"/>
              <a:cs typeface="Times New Roman"/>
              <a:sym typeface="Times New Roman"/>
            </a:endParaRPr>
          </a:p>
          <a:p>
            <a:pPr indent="-243840" lvl="0" marL="342900" marR="0" rtl="0" algn="l">
              <a:lnSpc>
                <a:spcPct val="100000"/>
              </a:lnSpc>
              <a:spcBef>
                <a:spcPts val="480"/>
              </a:spcBef>
              <a:spcAft>
                <a:spcPts val="0"/>
              </a:spcAft>
              <a:buClr>
                <a:srgbClr val="00CCFF"/>
              </a:buClr>
              <a:buSzPts val="1560"/>
              <a:buFont typeface="Noto Sans Symbols"/>
              <a:buNone/>
            </a:pPr>
            <a:r>
              <a:t/>
            </a:r>
            <a:endParaRPr b="0" i="0" sz="2400" u="none" cap="none" strike="noStrike">
              <a:solidFill>
                <a:srgbClr val="FFFFFF"/>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7"/>
          <p:cNvSpPr txBox="1"/>
          <p:nvPr>
            <p:ph type="title"/>
          </p:nvPr>
        </p:nvSpPr>
        <p:spPr>
          <a:xfrm>
            <a:off x="457200" y="228600"/>
            <a:ext cx="8229600" cy="12192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latin typeface="Calibri"/>
                <a:ea typeface="Calibri"/>
                <a:cs typeface="Calibri"/>
                <a:sym typeface="Calibri"/>
              </a:rPr>
              <a:t>Positive Feedback</a:t>
            </a:r>
            <a:endParaRPr/>
          </a:p>
        </p:txBody>
      </p:sp>
      <p:sp>
        <p:nvSpPr>
          <p:cNvPr id="523" name="Google Shape;523;p37"/>
          <p:cNvSpPr txBox="1"/>
          <p:nvPr>
            <p:ph idx="1" type="body"/>
          </p:nvPr>
        </p:nvSpPr>
        <p:spPr>
          <a:xfrm>
            <a:off x="457200" y="1447800"/>
            <a:ext cx="8229600" cy="4876800"/>
          </a:xfrm>
          <a:prstGeom prst="rect">
            <a:avLst/>
          </a:prstGeom>
          <a:noFill/>
          <a:ln>
            <a:noFill/>
          </a:ln>
        </p:spPr>
        <p:txBody>
          <a:bodyPr anchorCtr="0" anchor="t" bIns="45700" lIns="91425" spcFirstLastPara="1" rIns="91425" wrap="square" tIns="45700">
            <a:normAutofit/>
          </a:bodyPr>
          <a:lstStyle/>
          <a:p>
            <a:pPr indent="-274320" lvl="0" marL="274320" rtl="0" algn="l">
              <a:lnSpc>
                <a:spcPct val="80000"/>
              </a:lnSpc>
              <a:spcBef>
                <a:spcPts val="0"/>
              </a:spcBef>
              <a:spcAft>
                <a:spcPts val="0"/>
              </a:spcAft>
              <a:buSzPts val="2660"/>
              <a:buChar char="⚫"/>
            </a:pPr>
            <a:r>
              <a:rPr lang="en-US" sz="2800">
                <a:latin typeface="Times New Roman"/>
                <a:ea typeface="Times New Roman"/>
                <a:cs typeface="Times New Roman"/>
                <a:sym typeface="Times New Roman"/>
              </a:rPr>
              <a:t>A positive feedback loop occurs when the output of a system acts to </a:t>
            </a:r>
            <a:r>
              <a:rPr lang="en-US" sz="2800">
                <a:solidFill>
                  <a:schemeClr val="hlink"/>
                </a:solidFill>
                <a:latin typeface="Times New Roman"/>
                <a:ea typeface="Times New Roman"/>
                <a:cs typeface="Times New Roman"/>
                <a:sym typeface="Times New Roman"/>
              </a:rPr>
              <a:t>enhance</a:t>
            </a:r>
            <a:r>
              <a:rPr lang="en-US" sz="2800">
                <a:latin typeface="Times New Roman"/>
                <a:ea typeface="Times New Roman"/>
                <a:cs typeface="Times New Roman"/>
                <a:sym typeface="Times New Roman"/>
              </a:rPr>
              <a:t> the changes to the input of the system.</a:t>
            </a:r>
            <a:endParaRPr/>
          </a:p>
          <a:p>
            <a:pPr indent="-105410" lvl="0" marL="274320" rtl="0" algn="l">
              <a:lnSpc>
                <a:spcPct val="80000"/>
              </a:lnSpc>
              <a:spcBef>
                <a:spcPts val="560"/>
              </a:spcBef>
              <a:spcAft>
                <a:spcPts val="0"/>
              </a:spcAft>
              <a:buSzPts val="2660"/>
              <a:buNone/>
            </a:pPr>
            <a:r>
              <a:t/>
            </a:r>
            <a:endParaRPr sz="2800">
              <a:latin typeface="Times New Roman"/>
              <a:ea typeface="Times New Roman"/>
              <a:cs typeface="Times New Roman"/>
              <a:sym typeface="Times New Roman"/>
            </a:endParaRPr>
          </a:p>
          <a:p>
            <a:pPr indent="-274320" lvl="0" marL="274320" rtl="0" algn="l">
              <a:lnSpc>
                <a:spcPct val="80000"/>
              </a:lnSpc>
              <a:spcBef>
                <a:spcPts val="560"/>
              </a:spcBef>
              <a:spcAft>
                <a:spcPts val="0"/>
              </a:spcAft>
              <a:buSzPts val="2660"/>
              <a:buChar char="⚫"/>
            </a:pPr>
            <a:r>
              <a:rPr lang="en-US" sz="2800">
                <a:latin typeface="Times New Roman"/>
                <a:ea typeface="Times New Roman"/>
                <a:cs typeface="Times New Roman"/>
                <a:sym typeface="Times New Roman"/>
              </a:rPr>
              <a:t>One example of a biological positive feedback loop is the onset of contractions in childbirth.</a:t>
            </a:r>
            <a:endParaRPr/>
          </a:p>
          <a:p>
            <a:pPr indent="-105410" lvl="0" marL="274320" rtl="0" algn="l">
              <a:lnSpc>
                <a:spcPct val="80000"/>
              </a:lnSpc>
              <a:spcBef>
                <a:spcPts val="560"/>
              </a:spcBef>
              <a:spcAft>
                <a:spcPts val="0"/>
              </a:spcAft>
              <a:buSzPts val="2660"/>
              <a:buNone/>
            </a:pPr>
            <a:r>
              <a:t/>
            </a:r>
            <a:endParaRPr sz="2800">
              <a:latin typeface="Times New Roman"/>
              <a:ea typeface="Times New Roman"/>
              <a:cs typeface="Times New Roman"/>
              <a:sym typeface="Times New Roman"/>
            </a:endParaRPr>
          </a:p>
          <a:p>
            <a:pPr indent="-247015" lvl="1" marL="640080" rtl="0" algn="l">
              <a:lnSpc>
                <a:spcPct val="80000"/>
              </a:lnSpc>
              <a:spcBef>
                <a:spcPts val="480"/>
              </a:spcBef>
              <a:spcAft>
                <a:spcPts val="0"/>
              </a:spcAft>
              <a:buSzPts val="2040"/>
              <a:buChar char="⚫"/>
            </a:pPr>
            <a:r>
              <a:rPr lang="en-US">
                <a:latin typeface="Times New Roman"/>
                <a:ea typeface="Times New Roman"/>
                <a:cs typeface="Times New Roman"/>
                <a:sym typeface="Times New Roman"/>
              </a:rPr>
              <a:t>When a contraction occurs, the hormone </a:t>
            </a:r>
            <a:r>
              <a:rPr lang="en-US" u="sng">
                <a:solidFill>
                  <a:schemeClr val="hlink"/>
                </a:solidFill>
                <a:latin typeface="Times New Roman"/>
                <a:ea typeface="Times New Roman"/>
                <a:cs typeface="Times New Roman"/>
                <a:sym typeface="Times New Roman"/>
                <a:hlinkClick r:id="rId3"/>
              </a:rPr>
              <a:t>oxytocin</a:t>
            </a:r>
            <a:r>
              <a:rPr lang="en-US">
                <a:latin typeface="Times New Roman"/>
                <a:ea typeface="Times New Roman"/>
                <a:cs typeface="Times New Roman"/>
                <a:sym typeface="Times New Roman"/>
              </a:rPr>
              <a:t> is released into the body, which stimulates further contractions. </a:t>
            </a:r>
            <a:endParaRPr/>
          </a:p>
          <a:p>
            <a:pPr indent="-105410" lvl="0" marL="274320" rtl="0" algn="l">
              <a:lnSpc>
                <a:spcPct val="80000"/>
              </a:lnSpc>
              <a:spcBef>
                <a:spcPts val="560"/>
              </a:spcBef>
              <a:spcAft>
                <a:spcPts val="0"/>
              </a:spcAft>
              <a:buSzPts val="2660"/>
              <a:buNone/>
            </a:pPr>
            <a:r>
              <a:t/>
            </a:r>
            <a:endParaRPr sz="2800">
              <a:latin typeface="Times New Roman"/>
              <a:ea typeface="Times New Roman"/>
              <a:cs typeface="Times New Roman"/>
              <a:sym typeface="Times New Roman"/>
            </a:endParaRPr>
          </a:p>
          <a:p>
            <a:pPr indent="-247015" lvl="1" marL="640080" rtl="0" algn="l">
              <a:lnSpc>
                <a:spcPct val="80000"/>
              </a:lnSpc>
              <a:spcBef>
                <a:spcPts val="480"/>
              </a:spcBef>
              <a:spcAft>
                <a:spcPts val="0"/>
              </a:spcAft>
              <a:buSzPts val="2040"/>
              <a:buChar char="⚫"/>
            </a:pPr>
            <a:r>
              <a:rPr lang="en-US">
                <a:latin typeface="Times New Roman"/>
                <a:ea typeface="Times New Roman"/>
                <a:cs typeface="Times New Roman"/>
                <a:sym typeface="Times New Roman"/>
              </a:rPr>
              <a:t>This results in contractions increasing in amplitude and frequency.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8"/>
          <p:cNvSpPr txBox="1"/>
          <p:nvPr>
            <p:ph type="title"/>
          </p:nvPr>
        </p:nvSpPr>
        <p:spPr>
          <a:xfrm>
            <a:off x="5867400" y="243008"/>
            <a:ext cx="3124200" cy="563562"/>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Clr>
                <a:srgbClr val="000000"/>
              </a:buClr>
              <a:buSzPts val="2000"/>
              <a:buFont typeface="Garamond"/>
              <a:buNone/>
            </a:pPr>
            <a:r>
              <a:rPr b="1" lang="en-US" sz="2000" cap="none">
                <a:solidFill>
                  <a:srgbClr val="000000"/>
                </a:solidFill>
                <a:latin typeface="Garamond"/>
                <a:ea typeface="Garamond"/>
                <a:cs typeface="Garamond"/>
                <a:sym typeface="Garamond"/>
              </a:rPr>
              <a:t>               Homeostasis</a:t>
            </a:r>
            <a:br>
              <a:rPr b="1" lang="en-US" sz="2900" cap="none">
                <a:solidFill>
                  <a:srgbClr val="000000"/>
                </a:solidFill>
                <a:latin typeface="Garamond"/>
                <a:ea typeface="Garamond"/>
                <a:cs typeface="Garamond"/>
                <a:sym typeface="Garamond"/>
              </a:rPr>
            </a:br>
            <a:endParaRPr sz="3600"/>
          </a:p>
        </p:txBody>
      </p:sp>
      <p:sp>
        <p:nvSpPr>
          <p:cNvPr id="529" name="Google Shape;529;p38"/>
          <p:cNvSpPr txBox="1"/>
          <p:nvPr>
            <p:ph idx="1" type="body"/>
          </p:nvPr>
        </p:nvSpPr>
        <p:spPr>
          <a:xfrm>
            <a:off x="152400" y="1828800"/>
            <a:ext cx="8839200" cy="48768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660"/>
              <a:buChar char="⚫"/>
            </a:pPr>
            <a:r>
              <a:rPr lang="en-US" sz="2800"/>
              <a:t>Stretch receptors in walls of uterus send signals to the brain</a:t>
            </a:r>
            <a:endParaRPr/>
          </a:p>
          <a:p>
            <a:pPr indent="-274320" lvl="0" marL="274320" rtl="0" algn="l">
              <a:spcBef>
                <a:spcPts val="560"/>
              </a:spcBef>
              <a:spcAft>
                <a:spcPts val="0"/>
              </a:spcAft>
              <a:buSzPts val="2660"/>
              <a:buChar char="⚫"/>
            </a:pPr>
            <a:r>
              <a:rPr lang="en-US" sz="2800"/>
              <a:t>Brain induces release of hormone (oxytocin) into bloodstream</a:t>
            </a:r>
            <a:endParaRPr/>
          </a:p>
          <a:p>
            <a:pPr indent="-274320" lvl="0" marL="274320" rtl="0" algn="l">
              <a:spcBef>
                <a:spcPts val="560"/>
              </a:spcBef>
              <a:spcAft>
                <a:spcPts val="0"/>
              </a:spcAft>
              <a:buSzPts val="2660"/>
              <a:buChar char="⚫"/>
            </a:pPr>
            <a:r>
              <a:rPr lang="en-US" sz="2800"/>
              <a:t>Uterine smooth muscle contracts more forcefully</a:t>
            </a:r>
            <a:endParaRPr/>
          </a:p>
          <a:p>
            <a:pPr indent="-274320" lvl="0" marL="274320" rtl="0" algn="l">
              <a:spcBef>
                <a:spcPts val="560"/>
              </a:spcBef>
              <a:spcAft>
                <a:spcPts val="0"/>
              </a:spcAft>
              <a:buSzPts val="2660"/>
              <a:buChar char="⚫"/>
            </a:pPr>
            <a:r>
              <a:rPr lang="en-US" sz="2800"/>
              <a:t>More stretch, more hormone, more contraction etc.</a:t>
            </a:r>
            <a:endParaRPr/>
          </a:p>
          <a:p>
            <a:pPr indent="-274320" lvl="0" marL="274320" rtl="0" algn="l">
              <a:spcBef>
                <a:spcPts val="560"/>
              </a:spcBef>
              <a:spcAft>
                <a:spcPts val="0"/>
              </a:spcAft>
              <a:buSzPts val="2660"/>
              <a:buChar char="⚫"/>
            </a:pPr>
            <a:r>
              <a:rPr lang="en-US" sz="2800"/>
              <a:t>Cycle ends with birth of the baby &amp; decrease in stretch</a:t>
            </a:r>
            <a:endParaRPr/>
          </a:p>
        </p:txBody>
      </p:sp>
      <p:sp>
        <p:nvSpPr>
          <p:cNvPr id="530" name="Google Shape;530;p38"/>
          <p:cNvSpPr txBox="1"/>
          <p:nvPr/>
        </p:nvSpPr>
        <p:spPr>
          <a:xfrm>
            <a:off x="184355" y="838200"/>
            <a:ext cx="37338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Garamond"/>
                <a:ea typeface="Garamond"/>
                <a:cs typeface="Garamond"/>
                <a:sym typeface="Garamond"/>
              </a:rPr>
              <a:t>Positive Feedback</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39"/>
          <p:cNvPicPr preferRelativeResize="0"/>
          <p:nvPr/>
        </p:nvPicPr>
        <p:blipFill rotWithShape="1">
          <a:blip r:embed="rId3">
            <a:alphaModFix/>
          </a:blip>
          <a:srcRect b="0" l="0" r="0" t="0"/>
          <a:stretch/>
        </p:blipFill>
        <p:spPr>
          <a:xfrm>
            <a:off x="152400" y="109538"/>
            <a:ext cx="8763000" cy="6638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t/>
            </a:r>
            <a:endParaRPr/>
          </a:p>
        </p:txBody>
      </p:sp>
      <p:sp>
        <p:nvSpPr>
          <p:cNvPr id="541" name="Google Shape;541;p40"/>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117475" lvl="0" marL="274320" rtl="0" algn="l">
              <a:spcBef>
                <a:spcPts val="0"/>
              </a:spcBef>
              <a:spcAft>
                <a:spcPts val="0"/>
              </a:spcAft>
              <a:buSzPts val="2470"/>
              <a:buNone/>
            </a:pPr>
            <a:r>
              <a:t/>
            </a:r>
            <a:endParaRPr/>
          </a:p>
        </p:txBody>
      </p:sp>
      <p:pic>
        <p:nvPicPr>
          <p:cNvPr id="542" name="Google Shape;542;p40"/>
          <p:cNvPicPr preferRelativeResize="0"/>
          <p:nvPr/>
        </p:nvPicPr>
        <p:blipFill rotWithShape="1">
          <a:blip r:embed="rId3">
            <a:alphaModFix/>
          </a:blip>
          <a:srcRect b="3363" l="50913" r="0" t="0"/>
          <a:stretch/>
        </p:blipFill>
        <p:spPr>
          <a:xfrm>
            <a:off x="4648200" y="814070"/>
            <a:ext cx="4095750" cy="5053330"/>
          </a:xfrm>
          <a:prstGeom prst="rect">
            <a:avLst/>
          </a:prstGeom>
          <a:noFill/>
          <a:ln>
            <a:noFill/>
          </a:ln>
        </p:spPr>
      </p:pic>
      <p:pic>
        <p:nvPicPr>
          <p:cNvPr id="543" name="Google Shape;543;p40"/>
          <p:cNvPicPr preferRelativeResize="0"/>
          <p:nvPr/>
        </p:nvPicPr>
        <p:blipFill rotWithShape="1">
          <a:blip r:embed="rId3">
            <a:alphaModFix/>
          </a:blip>
          <a:srcRect b="34935" l="0" r="49696" t="0"/>
          <a:stretch/>
        </p:blipFill>
        <p:spPr>
          <a:xfrm>
            <a:off x="304800" y="1752600"/>
            <a:ext cx="4197350" cy="34023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5"/>
          <p:cNvSpPr txBox="1"/>
          <p:nvPr>
            <p:ph idx="11" type="ftr"/>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t/>
            </a:r>
            <a:endParaRPr b="0" i="0" sz="800" u="none">
              <a:solidFill>
                <a:schemeClr val="dk1"/>
              </a:solidFill>
              <a:latin typeface="Arial"/>
              <a:ea typeface="Arial"/>
              <a:cs typeface="Arial"/>
              <a:sym typeface="Arial"/>
            </a:endParaRPr>
          </a:p>
        </p:txBody>
      </p:sp>
      <p:grpSp>
        <p:nvGrpSpPr>
          <p:cNvPr id="219" name="Google Shape;219;p5"/>
          <p:cNvGrpSpPr/>
          <p:nvPr/>
        </p:nvGrpSpPr>
        <p:grpSpPr>
          <a:xfrm>
            <a:off x="127000" y="4057650"/>
            <a:ext cx="1816100" cy="1822450"/>
            <a:chOff x="80" y="2556"/>
            <a:chExt cx="1144" cy="1148"/>
          </a:xfrm>
        </p:grpSpPr>
        <p:pic>
          <p:nvPicPr>
            <p:cNvPr id="220" name="Google Shape;220;p5"/>
            <p:cNvPicPr preferRelativeResize="0"/>
            <p:nvPr/>
          </p:nvPicPr>
          <p:blipFill rotWithShape="1">
            <a:blip r:embed="rId3">
              <a:alphaModFix/>
            </a:blip>
            <a:srcRect b="0" l="0" r="0" t="0"/>
            <a:stretch/>
          </p:blipFill>
          <p:spPr>
            <a:xfrm>
              <a:off x="80" y="2556"/>
              <a:ext cx="1076" cy="1076"/>
            </a:xfrm>
            <a:prstGeom prst="rect">
              <a:avLst/>
            </a:prstGeom>
            <a:noFill/>
            <a:ln>
              <a:noFill/>
            </a:ln>
          </p:spPr>
        </p:pic>
        <p:sp>
          <p:nvSpPr>
            <p:cNvPr id="221" name="Google Shape;221;p5"/>
            <p:cNvSpPr/>
            <p:nvPr/>
          </p:nvSpPr>
          <p:spPr>
            <a:xfrm>
              <a:off x="1064" y="3544"/>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1</a:t>
              </a:r>
              <a:endParaRPr b="1" sz="1600">
                <a:solidFill>
                  <a:schemeClr val="dk1"/>
                </a:solidFill>
                <a:latin typeface="Arial"/>
                <a:ea typeface="Arial"/>
                <a:cs typeface="Arial"/>
                <a:sym typeface="Arial"/>
              </a:endParaRPr>
            </a:p>
          </p:txBody>
        </p:sp>
      </p:grpSp>
      <p:grpSp>
        <p:nvGrpSpPr>
          <p:cNvPr id="222" name="Google Shape;222;p5"/>
          <p:cNvGrpSpPr/>
          <p:nvPr/>
        </p:nvGrpSpPr>
        <p:grpSpPr>
          <a:xfrm>
            <a:off x="666750" y="2482850"/>
            <a:ext cx="1822450" cy="1809750"/>
            <a:chOff x="420" y="1564"/>
            <a:chExt cx="1148" cy="1140"/>
          </a:xfrm>
        </p:grpSpPr>
        <p:pic>
          <p:nvPicPr>
            <p:cNvPr id="223" name="Google Shape;223;p5"/>
            <p:cNvPicPr preferRelativeResize="0"/>
            <p:nvPr/>
          </p:nvPicPr>
          <p:blipFill rotWithShape="1">
            <a:blip r:embed="rId4">
              <a:alphaModFix/>
            </a:blip>
            <a:srcRect b="0" l="0" r="0" t="0"/>
            <a:stretch/>
          </p:blipFill>
          <p:spPr>
            <a:xfrm>
              <a:off x="420" y="1564"/>
              <a:ext cx="1076" cy="1076"/>
            </a:xfrm>
            <a:prstGeom prst="rect">
              <a:avLst/>
            </a:prstGeom>
            <a:noFill/>
            <a:ln>
              <a:noFill/>
            </a:ln>
          </p:spPr>
        </p:pic>
        <p:sp>
          <p:nvSpPr>
            <p:cNvPr id="224" name="Google Shape;224;p5"/>
            <p:cNvSpPr/>
            <p:nvPr/>
          </p:nvSpPr>
          <p:spPr>
            <a:xfrm>
              <a:off x="1408" y="2544"/>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2</a:t>
              </a:r>
              <a:endParaRPr b="1" sz="1600">
                <a:solidFill>
                  <a:schemeClr val="dk1"/>
                </a:solidFill>
                <a:latin typeface="Arial"/>
                <a:ea typeface="Arial"/>
                <a:cs typeface="Arial"/>
                <a:sym typeface="Arial"/>
              </a:endParaRPr>
            </a:p>
          </p:txBody>
        </p:sp>
      </p:grpSp>
      <p:grpSp>
        <p:nvGrpSpPr>
          <p:cNvPr id="225" name="Google Shape;225;p5"/>
          <p:cNvGrpSpPr/>
          <p:nvPr/>
        </p:nvGrpSpPr>
        <p:grpSpPr>
          <a:xfrm>
            <a:off x="1708150" y="1403350"/>
            <a:ext cx="1822450" cy="1809750"/>
            <a:chOff x="1076" y="884"/>
            <a:chExt cx="1148" cy="1140"/>
          </a:xfrm>
        </p:grpSpPr>
        <p:pic>
          <p:nvPicPr>
            <p:cNvPr id="226" name="Google Shape;226;p5"/>
            <p:cNvPicPr preferRelativeResize="0"/>
            <p:nvPr/>
          </p:nvPicPr>
          <p:blipFill rotWithShape="1">
            <a:blip r:embed="rId5">
              <a:alphaModFix/>
            </a:blip>
            <a:srcRect b="0" l="0" r="0" t="0"/>
            <a:stretch/>
          </p:blipFill>
          <p:spPr>
            <a:xfrm>
              <a:off x="1076" y="884"/>
              <a:ext cx="1076" cy="1076"/>
            </a:xfrm>
            <a:prstGeom prst="rect">
              <a:avLst/>
            </a:prstGeom>
            <a:noFill/>
            <a:ln>
              <a:noFill/>
            </a:ln>
          </p:spPr>
        </p:pic>
        <p:sp>
          <p:nvSpPr>
            <p:cNvPr id="227" name="Google Shape;227;p5"/>
            <p:cNvSpPr/>
            <p:nvPr/>
          </p:nvSpPr>
          <p:spPr>
            <a:xfrm>
              <a:off x="2064" y="1864"/>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3</a:t>
              </a:r>
              <a:endParaRPr b="1" sz="1600">
                <a:solidFill>
                  <a:schemeClr val="dk1"/>
                </a:solidFill>
                <a:latin typeface="Arial"/>
                <a:ea typeface="Arial"/>
                <a:cs typeface="Arial"/>
                <a:sym typeface="Arial"/>
              </a:endParaRPr>
            </a:p>
          </p:txBody>
        </p:sp>
      </p:grpSp>
      <p:grpSp>
        <p:nvGrpSpPr>
          <p:cNvPr id="228" name="Google Shape;228;p5"/>
          <p:cNvGrpSpPr/>
          <p:nvPr/>
        </p:nvGrpSpPr>
        <p:grpSpPr>
          <a:xfrm>
            <a:off x="3321050" y="869950"/>
            <a:ext cx="1822450" cy="1809750"/>
            <a:chOff x="2092" y="548"/>
            <a:chExt cx="1148" cy="1140"/>
          </a:xfrm>
        </p:grpSpPr>
        <p:pic>
          <p:nvPicPr>
            <p:cNvPr id="229" name="Google Shape;229;p5"/>
            <p:cNvPicPr preferRelativeResize="0"/>
            <p:nvPr/>
          </p:nvPicPr>
          <p:blipFill rotWithShape="1">
            <a:blip r:embed="rId6">
              <a:alphaModFix/>
            </a:blip>
            <a:srcRect b="0" l="0" r="0" t="0"/>
            <a:stretch/>
          </p:blipFill>
          <p:spPr>
            <a:xfrm>
              <a:off x="2092" y="548"/>
              <a:ext cx="1076" cy="1076"/>
            </a:xfrm>
            <a:prstGeom prst="rect">
              <a:avLst/>
            </a:prstGeom>
            <a:noFill/>
            <a:ln>
              <a:noFill/>
            </a:ln>
          </p:spPr>
        </p:pic>
        <p:sp>
          <p:nvSpPr>
            <p:cNvPr id="230" name="Google Shape;230;p5"/>
            <p:cNvSpPr/>
            <p:nvPr/>
          </p:nvSpPr>
          <p:spPr>
            <a:xfrm>
              <a:off x="3080" y="1528"/>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4</a:t>
              </a:r>
              <a:endParaRPr b="1" sz="1600">
                <a:solidFill>
                  <a:schemeClr val="dk1"/>
                </a:solidFill>
                <a:latin typeface="Arial"/>
                <a:ea typeface="Arial"/>
                <a:cs typeface="Arial"/>
                <a:sym typeface="Arial"/>
              </a:endParaRPr>
            </a:p>
          </p:txBody>
        </p:sp>
      </p:grpSp>
      <p:grpSp>
        <p:nvGrpSpPr>
          <p:cNvPr id="231" name="Google Shape;231;p5"/>
          <p:cNvGrpSpPr/>
          <p:nvPr/>
        </p:nvGrpSpPr>
        <p:grpSpPr>
          <a:xfrm>
            <a:off x="5549900" y="630238"/>
            <a:ext cx="3435350" cy="4868862"/>
            <a:chOff x="3496" y="397"/>
            <a:chExt cx="2164" cy="3067"/>
          </a:xfrm>
        </p:grpSpPr>
        <p:pic>
          <p:nvPicPr>
            <p:cNvPr id="232" name="Google Shape;232;p5"/>
            <p:cNvPicPr preferRelativeResize="0"/>
            <p:nvPr/>
          </p:nvPicPr>
          <p:blipFill rotWithShape="1">
            <a:blip r:embed="rId7">
              <a:alphaModFix/>
            </a:blip>
            <a:srcRect b="0" l="0" r="0" t="0"/>
            <a:stretch/>
          </p:blipFill>
          <p:spPr>
            <a:xfrm>
              <a:off x="3496" y="397"/>
              <a:ext cx="2164" cy="3067"/>
            </a:xfrm>
            <a:prstGeom prst="rect">
              <a:avLst/>
            </a:prstGeom>
            <a:noFill/>
            <a:ln>
              <a:noFill/>
            </a:ln>
          </p:spPr>
        </p:pic>
        <p:sp>
          <p:nvSpPr>
            <p:cNvPr id="233" name="Google Shape;233;p5"/>
            <p:cNvSpPr/>
            <p:nvPr/>
          </p:nvSpPr>
          <p:spPr>
            <a:xfrm>
              <a:off x="5416" y="1168"/>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6</a:t>
              </a:r>
              <a:endParaRPr b="1" sz="1600">
                <a:solidFill>
                  <a:schemeClr val="dk1"/>
                </a:solidFill>
                <a:latin typeface="Arial"/>
                <a:ea typeface="Arial"/>
                <a:cs typeface="Arial"/>
                <a:sym typeface="Arial"/>
              </a:endParaRPr>
            </a:p>
          </p:txBody>
        </p:sp>
      </p:grpSp>
      <p:grpSp>
        <p:nvGrpSpPr>
          <p:cNvPr id="234" name="Google Shape;234;p5"/>
          <p:cNvGrpSpPr/>
          <p:nvPr/>
        </p:nvGrpSpPr>
        <p:grpSpPr>
          <a:xfrm>
            <a:off x="4806950" y="222250"/>
            <a:ext cx="1847850" cy="1809750"/>
            <a:chOff x="3028" y="140"/>
            <a:chExt cx="1164" cy="1140"/>
          </a:xfrm>
        </p:grpSpPr>
        <p:pic>
          <p:nvPicPr>
            <p:cNvPr id="235" name="Google Shape;235;p5"/>
            <p:cNvPicPr preferRelativeResize="0"/>
            <p:nvPr/>
          </p:nvPicPr>
          <p:blipFill rotWithShape="1">
            <a:blip r:embed="rId8">
              <a:alphaModFix/>
            </a:blip>
            <a:srcRect b="0" l="0" r="0" t="0"/>
            <a:stretch/>
          </p:blipFill>
          <p:spPr>
            <a:xfrm>
              <a:off x="3028" y="140"/>
              <a:ext cx="1076" cy="1076"/>
            </a:xfrm>
            <a:prstGeom prst="rect">
              <a:avLst/>
            </a:prstGeom>
            <a:noFill/>
            <a:ln>
              <a:noFill/>
            </a:ln>
          </p:spPr>
        </p:pic>
        <p:sp>
          <p:nvSpPr>
            <p:cNvPr id="236" name="Google Shape;236;p5"/>
            <p:cNvSpPr/>
            <p:nvPr/>
          </p:nvSpPr>
          <p:spPr>
            <a:xfrm>
              <a:off x="4032" y="1120"/>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5</a:t>
              </a:r>
              <a:endParaRPr b="1" sz="1600">
                <a:solidFill>
                  <a:schemeClr val="dk1"/>
                </a:solidFill>
                <a:latin typeface="Arial"/>
                <a:ea typeface="Arial"/>
                <a:cs typeface="Arial"/>
                <a:sym typeface="Arial"/>
              </a:endParaRPr>
            </a:p>
          </p:txBody>
        </p:sp>
      </p:grpSp>
      <p:grpSp>
        <p:nvGrpSpPr>
          <p:cNvPr id="237" name="Google Shape;237;p5"/>
          <p:cNvGrpSpPr/>
          <p:nvPr/>
        </p:nvGrpSpPr>
        <p:grpSpPr>
          <a:xfrm>
            <a:off x="3543300" y="3490913"/>
            <a:ext cx="1671638" cy="304800"/>
            <a:chOff x="2232" y="2199"/>
            <a:chExt cx="1053" cy="192"/>
          </a:xfrm>
        </p:grpSpPr>
        <p:sp>
          <p:nvSpPr>
            <p:cNvPr id="238" name="Google Shape;238;p5"/>
            <p:cNvSpPr/>
            <p:nvPr/>
          </p:nvSpPr>
          <p:spPr>
            <a:xfrm>
              <a:off x="2232" y="2216"/>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1</a:t>
              </a:r>
              <a:endParaRPr b="1" sz="1600">
                <a:solidFill>
                  <a:schemeClr val="dk1"/>
                </a:solidFill>
                <a:latin typeface="Arial"/>
                <a:ea typeface="Arial"/>
                <a:cs typeface="Arial"/>
                <a:sym typeface="Arial"/>
              </a:endParaRPr>
            </a:p>
          </p:txBody>
        </p:sp>
        <p:sp>
          <p:nvSpPr>
            <p:cNvPr id="239" name="Google Shape;239;p5"/>
            <p:cNvSpPr txBox="1"/>
            <p:nvPr/>
          </p:nvSpPr>
          <p:spPr>
            <a:xfrm>
              <a:off x="2393" y="2199"/>
              <a:ext cx="892" cy="1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Chemical level</a:t>
              </a:r>
              <a:endParaRPr b="1" sz="1600">
                <a:solidFill>
                  <a:schemeClr val="dk1"/>
                </a:solidFill>
                <a:latin typeface="Arial"/>
                <a:ea typeface="Arial"/>
                <a:cs typeface="Arial"/>
                <a:sym typeface="Arial"/>
              </a:endParaRPr>
            </a:p>
          </p:txBody>
        </p:sp>
      </p:grpSp>
      <p:grpSp>
        <p:nvGrpSpPr>
          <p:cNvPr id="240" name="Google Shape;240;p5"/>
          <p:cNvGrpSpPr/>
          <p:nvPr/>
        </p:nvGrpSpPr>
        <p:grpSpPr>
          <a:xfrm>
            <a:off x="3543300" y="3919538"/>
            <a:ext cx="1533525" cy="304800"/>
            <a:chOff x="2232" y="2469"/>
            <a:chExt cx="966" cy="192"/>
          </a:xfrm>
        </p:grpSpPr>
        <p:sp>
          <p:nvSpPr>
            <p:cNvPr id="241" name="Google Shape;241;p5"/>
            <p:cNvSpPr/>
            <p:nvPr/>
          </p:nvSpPr>
          <p:spPr>
            <a:xfrm>
              <a:off x="2232" y="2484"/>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2</a:t>
              </a:r>
              <a:endParaRPr b="1" sz="1600">
                <a:solidFill>
                  <a:schemeClr val="dk1"/>
                </a:solidFill>
                <a:latin typeface="Arial"/>
                <a:ea typeface="Arial"/>
                <a:cs typeface="Arial"/>
                <a:sym typeface="Arial"/>
              </a:endParaRPr>
            </a:p>
          </p:txBody>
        </p:sp>
        <p:sp>
          <p:nvSpPr>
            <p:cNvPr id="242" name="Google Shape;242;p5"/>
            <p:cNvSpPr txBox="1"/>
            <p:nvPr/>
          </p:nvSpPr>
          <p:spPr>
            <a:xfrm>
              <a:off x="2393" y="2469"/>
              <a:ext cx="805" cy="1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Cellular level</a:t>
              </a:r>
              <a:endParaRPr b="1" sz="1600">
                <a:solidFill>
                  <a:schemeClr val="dk1"/>
                </a:solidFill>
                <a:latin typeface="Arial"/>
                <a:ea typeface="Arial"/>
                <a:cs typeface="Arial"/>
                <a:sym typeface="Arial"/>
              </a:endParaRPr>
            </a:p>
          </p:txBody>
        </p:sp>
      </p:grpSp>
      <p:grpSp>
        <p:nvGrpSpPr>
          <p:cNvPr id="243" name="Google Shape;243;p5"/>
          <p:cNvGrpSpPr/>
          <p:nvPr/>
        </p:nvGrpSpPr>
        <p:grpSpPr>
          <a:xfrm>
            <a:off x="3543300" y="4778375"/>
            <a:ext cx="1404938" cy="304800"/>
            <a:chOff x="2232" y="3010"/>
            <a:chExt cx="885" cy="192"/>
          </a:xfrm>
        </p:grpSpPr>
        <p:sp>
          <p:nvSpPr>
            <p:cNvPr id="244" name="Google Shape;244;p5"/>
            <p:cNvSpPr/>
            <p:nvPr/>
          </p:nvSpPr>
          <p:spPr>
            <a:xfrm>
              <a:off x="2232" y="3022"/>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4</a:t>
              </a:r>
              <a:endParaRPr b="1" sz="1600">
                <a:solidFill>
                  <a:schemeClr val="dk1"/>
                </a:solidFill>
                <a:latin typeface="Arial"/>
                <a:ea typeface="Arial"/>
                <a:cs typeface="Arial"/>
                <a:sym typeface="Arial"/>
              </a:endParaRPr>
            </a:p>
          </p:txBody>
        </p:sp>
        <p:sp>
          <p:nvSpPr>
            <p:cNvPr id="245" name="Google Shape;245;p5"/>
            <p:cNvSpPr txBox="1"/>
            <p:nvPr/>
          </p:nvSpPr>
          <p:spPr>
            <a:xfrm>
              <a:off x="2393" y="3010"/>
              <a:ext cx="724" cy="1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Organ level</a:t>
              </a:r>
              <a:endParaRPr b="1" sz="1600">
                <a:solidFill>
                  <a:schemeClr val="dk1"/>
                </a:solidFill>
                <a:latin typeface="Arial"/>
                <a:ea typeface="Arial"/>
                <a:cs typeface="Arial"/>
                <a:sym typeface="Arial"/>
              </a:endParaRPr>
            </a:p>
          </p:txBody>
        </p:sp>
      </p:grpSp>
      <p:grpSp>
        <p:nvGrpSpPr>
          <p:cNvPr id="246" name="Google Shape;246;p5"/>
          <p:cNvGrpSpPr/>
          <p:nvPr/>
        </p:nvGrpSpPr>
        <p:grpSpPr>
          <a:xfrm>
            <a:off x="3543300" y="4348163"/>
            <a:ext cx="1443038" cy="304800"/>
            <a:chOff x="2232" y="2739"/>
            <a:chExt cx="909" cy="192"/>
          </a:xfrm>
        </p:grpSpPr>
        <p:sp>
          <p:nvSpPr>
            <p:cNvPr id="247" name="Google Shape;247;p5"/>
            <p:cNvSpPr/>
            <p:nvPr/>
          </p:nvSpPr>
          <p:spPr>
            <a:xfrm>
              <a:off x="2232" y="2753"/>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3</a:t>
              </a:r>
              <a:endParaRPr b="1" sz="1600">
                <a:solidFill>
                  <a:schemeClr val="dk1"/>
                </a:solidFill>
                <a:latin typeface="Arial"/>
                <a:ea typeface="Arial"/>
                <a:cs typeface="Arial"/>
                <a:sym typeface="Arial"/>
              </a:endParaRPr>
            </a:p>
          </p:txBody>
        </p:sp>
        <p:sp>
          <p:nvSpPr>
            <p:cNvPr id="248" name="Google Shape;248;p5"/>
            <p:cNvSpPr txBox="1"/>
            <p:nvPr/>
          </p:nvSpPr>
          <p:spPr>
            <a:xfrm>
              <a:off x="2393" y="2739"/>
              <a:ext cx="748" cy="1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Tissue level</a:t>
              </a:r>
              <a:endParaRPr b="1" sz="1600">
                <a:solidFill>
                  <a:schemeClr val="dk1"/>
                </a:solidFill>
                <a:latin typeface="Arial"/>
                <a:ea typeface="Arial"/>
                <a:cs typeface="Arial"/>
                <a:sym typeface="Arial"/>
              </a:endParaRPr>
            </a:p>
          </p:txBody>
        </p:sp>
      </p:grpSp>
      <p:grpSp>
        <p:nvGrpSpPr>
          <p:cNvPr id="249" name="Google Shape;249;p5"/>
          <p:cNvGrpSpPr/>
          <p:nvPr/>
        </p:nvGrpSpPr>
        <p:grpSpPr>
          <a:xfrm>
            <a:off x="3543300" y="5207000"/>
            <a:ext cx="1985963" cy="304800"/>
            <a:chOff x="2232" y="3280"/>
            <a:chExt cx="1251" cy="192"/>
          </a:xfrm>
        </p:grpSpPr>
        <p:sp>
          <p:nvSpPr>
            <p:cNvPr id="250" name="Google Shape;250;p5"/>
            <p:cNvSpPr/>
            <p:nvPr/>
          </p:nvSpPr>
          <p:spPr>
            <a:xfrm>
              <a:off x="2232" y="3291"/>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5</a:t>
              </a:r>
              <a:endParaRPr b="1" sz="1600">
                <a:solidFill>
                  <a:schemeClr val="dk1"/>
                </a:solidFill>
                <a:latin typeface="Arial"/>
                <a:ea typeface="Arial"/>
                <a:cs typeface="Arial"/>
                <a:sym typeface="Arial"/>
              </a:endParaRPr>
            </a:p>
          </p:txBody>
        </p:sp>
        <p:sp>
          <p:nvSpPr>
            <p:cNvPr id="251" name="Google Shape;251;p5"/>
            <p:cNvSpPr txBox="1"/>
            <p:nvPr/>
          </p:nvSpPr>
          <p:spPr>
            <a:xfrm>
              <a:off x="2393" y="3280"/>
              <a:ext cx="1090" cy="1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Body system level</a:t>
              </a:r>
              <a:endParaRPr b="1" sz="1600">
                <a:solidFill>
                  <a:schemeClr val="dk1"/>
                </a:solidFill>
                <a:latin typeface="Arial"/>
                <a:ea typeface="Arial"/>
                <a:cs typeface="Arial"/>
                <a:sym typeface="Arial"/>
              </a:endParaRPr>
            </a:p>
          </p:txBody>
        </p:sp>
      </p:grpSp>
      <p:grpSp>
        <p:nvGrpSpPr>
          <p:cNvPr id="252" name="Google Shape;252;p5"/>
          <p:cNvGrpSpPr/>
          <p:nvPr/>
        </p:nvGrpSpPr>
        <p:grpSpPr>
          <a:xfrm>
            <a:off x="3543300" y="5637213"/>
            <a:ext cx="1711325" cy="304800"/>
            <a:chOff x="2232" y="3551"/>
            <a:chExt cx="1078" cy="192"/>
          </a:xfrm>
        </p:grpSpPr>
        <p:sp>
          <p:nvSpPr>
            <p:cNvPr id="253" name="Google Shape;253;p5"/>
            <p:cNvSpPr/>
            <p:nvPr/>
          </p:nvSpPr>
          <p:spPr>
            <a:xfrm>
              <a:off x="2232" y="3560"/>
              <a:ext cx="160" cy="160"/>
            </a:xfrm>
            <a:prstGeom prst="ellipse">
              <a:avLst/>
            </a:prstGeom>
            <a:solidFill>
              <a:srgbClr val="9966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6</a:t>
              </a:r>
              <a:endParaRPr b="1" sz="1600">
                <a:solidFill>
                  <a:schemeClr val="dk1"/>
                </a:solidFill>
                <a:latin typeface="Arial"/>
                <a:ea typeface="Arial"/>
                <a:cs typeface="Arial"/>
                <a:sym typeface="Arial"/>
              </a:endParaRPr>
            </a:p>
          </p:txBody>
        </p:sp>
        <p:sp>
          <p:nvSpPr>
            <p:cNvPr id="254" name="Google Shape;254;p5"/>
            <p:cNvSpPr txBox="1"/>
            <p:nvPr/>
          </p:nvSpPr>
          <p:spPr>
            <a:xfrm>
              <a:off x="2393" y="3551"/>
              <a:ext cx="917" cy="1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Organism level</a:t>
              </a:r>
              <a:endParaRPr b="1" sz="1600">
                <a:solidFill>
                  <a:schemeClr val="dk1"/>
                </a:solidFill>
                <a:latin typeface="Arial"/>
                <a:ea typeface="Arial"/>
                <a:cs typeface="Arial"/>
                <a:sym typeface="Arial"/>
              </a:endParaRPr>
            </a:p>
          </p:txBody>
        </p:sp>
      </p:grpSp>
      <p:sp>
        <p:nvSpPr>
          <p:cNvPr id="255" name="Google Shape;255;p5"/>
          <p:cNvSpPr/>
          <p:nvPr/>
        </p:nvSpPr>
        <p:spPr>
          <a:xfrm>
            <a:off x="7880350" y="6597650"/>
            <a:ext cx="1263650" cy="26035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r">
              <a:lnSpc>
                <a:spcPct val="110000"/>
              </a:lnSpc>
              <a:spcBef>
                <a:spcPts val="0"/>
              </a:spcBef>
              <a:spcAft>
                <a:spcPts val="0"/>
              </a:spcAft>
              <a:buNone/>
            </a:pPr>
            <a:r>
              <a:t/>
            </a:r>
            <a:endParaRPr sz="3000">
              <a:solidFill>
                <a:schemeClr val="dk2"/>
              </a:solidFill>
              <a:latin typeface="Arial"/>
              <a:ea typeface="Arial"/>
              <a:cs typeface="Arial"/>
              <a:sym typeface="Arial"/>
            </a:endParaRPr>
          </a:p>
        </p:txBody>
      </p:sp>
      <p:sp>
        <p:nvSpPr>
          <p:cNvPr id="256" name="Google Shape;256;p5"/>
          <p:cNvSpPr/>
          <p:nvPr/>
        </p:nvSpPr>
        <p:spPr>
          <a:xfrm>
            <a:off x="7662863" y="6248400"/>
            <a:ext cx="1481137" cy="295275"/>
          </a:xfrm>
          <a:prstGeom prst="rect">
            <a:avLst/>
          </a:prstGeom>
          <a:noFill/>
          <a:ln>
            <a:noFill/>
          </a:ln>
        </p:spPr>
        <p:txBody>
          <a:bodyPr anchorCtr="0" anchor="t" bIns="41025" lIns="82050" spcFirstLastPara="1" rIns="82050" wrap="square" tIns="41025">
            <a:noAutofit/>
          </a:bodyPr>
          <a:lstStyle/>
          <a:p>
            <a:pPr indent="0" lvl="0" marL="0" marR="0" rtl="0" algn="ctr">
              <a:spcBef>
                <a:spcPts val="0"/>
              </a:spcBef>
              <a:spcAft>
                <a:spcPts val="0"/>
              </a:spcAft>
              <a:buNone/>
            </a:pPr>
            <a:r>
              <a:t/>
            </a:r>
            <a:endParaRPr b="1" sz="1400">
              <a:solidFill>
                <a:srgbClr val="00AC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1"/>
          <p:cNvSpPr txBox="1"/>
          <p:nvPr>
            <p:ph type="title"/>
          </p:nvPr>
        </p:nvSpPr>
        <p:spPr>
          <a:xfrm>
            <a:off x="457200" y="152400"/>
            <a:ext cx="8229600" cy="12192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latin typeface="Calibri"/>
                <a:ea typeface="Calibri"/>
                <a:cs typeface="Calibri"/>
                <a:sym typeface="Calibri"/>
              </a:rPr>
              <a:t>Positive Feedback</a:t>
            </a:r>
            <a:endParaRPr/>
          </a:p>
        </p:txBody>
      </p:sp>
      <p:sp>
        <p:nvSpPr>
          <p:cNvPr id="550" name="Google Shape;550;p41"/>
          <p:cNvSpPr txBox="1"/>
          <p:nvPr>
            <p:ph idx="1" type="body"/>
          </p:nvPr>
        </p:nvSpPr>
        <p:spPr>
          <a:xfrm>
            <a:off x="457200" y="1447800"/>
            <a:ext cx="8229600" cy="48768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660"/>
              <a:buChar char="⚫"/>
            </a:pPr>
            <a:r>
              <a:rPr lang="en-US" sz="2800">
                <a:latin typeface="Times New Roman"/>
                <a:ea typeface="Times New Roman"/>
                <a:cs typeface="Times New Roman"/>
                <a:sym typeface="Times New Roman"/>
              </a:rPr>
              <a:t>Another example  is </a:t>
            </a:r>
            <a:r>
              <a:rPr lang="en-US" sz="2800" u="sng">
                <a:solidFill>
                  <a:schemeClr val="hlink"/>
                </a:solidFill>
                <a:latin typeface="Times New Roman"/>
                <a:ea typeface="Times New Roman"/>
                <a:cs typeface="Times New Roman"/>
                <a:sym typeface="Times New Roman"/>
                <a:hlinkClick r:id="rId3"/>
              </a:rPr>
              <a:t>blood clotting</a:t>
            </a:r>
            <a:r>
              <a:rPr lang="en-US" sz="2800">
                <a:latin typeface="Times New Roman"/>
                <a:ea typeface="Times New Roman"/>
                <a:cs typeface="Times New Roman"/>
                <a:sym typeface="Times New Roman"/>
              </a:rPr>
              <a:t>. </a:t>
            </a:r>
            <a:endParaRPr/>
          </a:p>
          <a:p>
            <a:pPr indent="-247015" lvl="1" marL="640080" rtl="0" algn="l">
              <a:spcBef>
                <a:spcPts val="480"/>
              </a:spcBef>
              <a:spcAft>
                <a:spcPts val="0"/>
              </a:spcAft>
              <a:buSzPts val="2040"/>
              <a:buChar char="⚫"/>
            </a:pPr>
            <a:r>
              <a:rPr lang="en-US">
                <a:latin typeface="Times New Roman"/>
                <a:ea typeface="Times New Roman"/>
                <a:cs typeface="Times New Roman"/>
                <a:sym typeface="Times New Roman"/>
              </a:rPr>
              <a:t>The loop is initiated when injured tissue releases signal chemicals that activate platelets in the blood. </a:t>
            </a:r>
            <a:endParaRPr/>
          </a:p>
          <a:p>
            <a:pPr indent="-247015" lvl="1" marL="640080" rtl="0" algn="l">
              <a:spcBef>
                <a:spcPts val="480"/>
              </a:spcBef>
              <a:spcAft>
                <a:spcPts val="0"/>
              </a:spcAft>
              <a:buSzPts val="2040"/>
              <a:buChar char="⚫"/>
            </a:pPr>
            <a:r>
              <a:rPr lang="en-US">
                <a:latin typeface="Times New Roman"/>
                <a:ea typeface="Times New Roman"/>
                <a:cs typeface="Times New Roman"/>
                <a:sym typeface="Times New Roman"/>
              </a:rPr>
              <a:t>An activated platelet releases chemicals to activate more platelets, causing a rapid cascade and the formation of a blood clot.</a:t>
            </a:r>
            <a:endParaRPr/>
          </a:p>
          <a:p>
            <a:pPr indent="-105410" lvl="0" marL="274320" rtl="0" algn="l">
              <a:spcBef>
                <a:spcPts val="560"/>
              </a:spcBef>
              <a:spcAft>
                <a:spcPts val="0"/>
              </a:spcAft>
              <a:buSzPts val="2660"/>
              <a:buNone/>
            </a:pPr>
            <a:r>
              <a:t/>
            </a:r>
            <a:endParaRPr sz="2800" u="sng">
              <a:solidFill>
                <a:schemeClr val="hlink"/>
              </a:solidFill>
              <a:latin typeface="Times New Roman"/>
              <a:ea typeface="Times New Roman"/>
              <a:cs typeface="Times New Roman"/>
              <a:sym typeface="Times New Roman"/>
              <a:hlinkClick r:id="rId4"/>
            </a:endParaRPr>
          </a:p>
          <a:p>
            <a:pPr indent="-274320" lvl="0" marL="274320" rtl="0" algn="l">
              <a:spcBef>
                <a:spcPts val="560"/>
              </a:spcBef>
              <a:spcAft>
                <a:spcPts val="0"/>
              </a:spcAft>
              <a:buSzPts val="2660"/>
              <a:buChar char="⚫"/>
            </a:pPr>
            <a:r>
              <a:rPr lang="en-US" sz="2800" u="sng">
                <a:solidFill>
                  <a:schemeClr val="hlink"/>
                </a:solidFill>
                <a:latin typeface="Times New Roman"/>
                <a:ea typeface="Times New Roman"/>
                <a:cs typeface="Times New Roman"/>
                <a:sym typeface="Times New Roman"/>
                <a:hlinkClick r:id="rId5"/>
              </a:rPr>
              <a:t>Lactation</a:t>
            </a:r>
            <a:r>
              <a:rPr lang="en-US" sz="2800">
                <a:latin typeface="Times New Roman"/>
                <a:ea typeface="Times New Roman"/>
                <a:cs typeface="Times New Roman"/>
                <a:sym typeface="Times New Roman"/>
              </a:rPr>
              <a:t> involves positive feedback so that the more the baby suckles, the more milk is produced.</a:t>
            </a:r>
            <a:endParaRPr/>
          </a:p>
          <a:p>
            <a:pPr indent="-105410" lvl="0" marL="274320" rtl="0" algn="l">
              <a:spcBef>
                <a:spcPts val="560"/>
              </a:spcBef>
              <a:spcAft>
                <a:spcPts val="0"/>
              </a:spcAft>
              <a:buSzPts val="2660"/>
              <a:buNone/>
            </a:pPr>
            <a:r>
              <a:t/>
            </a:r>
            <a:endParaRPr sz="2800" u="sng">
              <a:solidFill>
                <a:schemeClr val="hlink"/>
              </a:solidFill>
              <a:latin typeface="Times New Roman"/>
              <a:ea typeface="Times New Roman"/>
              <a:cs typeface="Times New Roman"/>
              <a:sym typeface="Times New Roman"/>
              <a:hlinkClick r:id="rId6"/>
            </a:endParaRPr>
          </a:p>
          <a:p>
            <a:pPr indent="-105410" lvl="0" marL="274320" rtl="0" algn="l">
              <a:spcBef>
                <a:spcPts val="560"/>
              </a:spcBef>
              <a:spcAft>
                <a:spcPts val="0"/>
              </a:spcAft>
              <a:buSzPts val="2660"/>
              <a:buNone/>
            </a:pPr>
            <a:r>
              <a:t/>
            </a:r>
            <a:endParaRPr sz="2800">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2"/>
          <p:cNvSpPr txBox="1"/>
          <p:nvPr>
            <p:ph type="title"/>
          </p:nvPr>
        </p:nvSpPr>
        <p:spPr>
          <a:xfrm>
            <a:off x="6019800" y="304800"/>
            <a:ext cx="2590800" cy="6223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Clr>
                <a:srgbClr val="000000"/>
              </a:buClr>
              <a:buSzPts val="2000"/>
              <a:buFont typeface="Garamond"/>
              <a:buNone/>
            </a:pPr>
            <a:r>
              <a:rPr b="1" lang="en-US" sz="2000" cap="none">
                <a:solidFill>
                  <a:srgbClr val="000000"/>
                </a:solidFill>
                <a:latin typeface="Garamond"/>
                <a:ea typeface="Garamond"/>
                <a:cs typeface="Garamond"/>
                <a:sym typeface="Garamond"/>
              </a:rPr>
              <a:t>               Homeostasis</a:t>
            </a:r>
            <a:br>
              <a:rPr b="1" lang="en-US" sz="2900" cap="none">
                <a:solidFill>
                  <a:srgbClr val="000000"/>
                </a:solidFill>
                <a:latin typeface="Garamond"/>
                <a:ea typeface="Garamond"/>
                <a:cs typeface="Garamond"/>
                <a:sym typeface="Garamond"/>
              </a:rPr>
            </a:br>
            <a:endParaRPr sz="3600"/>
          </a:p>
        </p:txBody>
      </p:sp>
      <p:sp>
        <p:nvSpPr>
          <p:cNvPr id="556" name="Google Shape;556;p42"/>
          <p:cNvSpPr txBox="1"/>
          <p:nvPr>
            <p:ph idx="1" type="body"/>
          </p:nvPr>
        </p:nvSpPr>
        <p:spPr>
          <a:xfrm>
            <a:off x="228600" y="1447800"/>
            <a:ext cx="8229600" cy="4114800"/>
          </a:xfrm>
          <a:prstGeom prst="rect">
            <a:avLst/>
          </a:prstGeom>
          <a:noFill/>
          <a:ln>
            <a:noFill/>
          </a:ln>
        </p:spPr>
        <p:txBody>
          <a:bodyPr anchorCtr="0" anchor="t" bIns="45700" lIns="91425" spcFirstLastPara="1" rIns="91425" wrap="square" tIns="45700">
            <a:normAutofit fontScale="82500"/>
          </a:bodyPr>
          <a:lstStyle/>
          <a:p>
            <a:pPr indent="-274320" lvl="0" marL="274320" rtl="0" algn="l">
              <a:spcBef>
                <a:spcPts val="0"/>
              </a:spcBef>
              <a:spcAft>
                <a:spcPts val="0"/>
              </a:spcAft>
              <a:buSzPct val="94999"/>
              <a:buFont typeface="Constantia"/>
              <a:buNone/>
            </a:pPr>
            <a:r>
              <a:rPr b="1" lang="en-US" sz="3395"/>
              <a:t>Factors homeostatically regulated include</a:t>
            </a:r>
            <a:endParaRPr/>
          </a:p>
          <a:p>
            <a:pPr indent="-274320" lvl="0" marL="274320" rtl="0" algn="l">
              <a:spcBef>
                <a:spcPts val="462"/>
              </a:spcBef>
              <a:spcAft>
                <a:spcPts val="0"/>
              </a:spcAft>
              <a:buSzPct val="95000"/>
              <a:buChar char="⚫"/>
            </a:pPr>
            <a:r>
              <a:rPr lang="en-US" sz="2800"/>
              <a:t>Concentration of nutrient molecules e.g glucose</a:t>
            </a:r>
            <a:endParaRPr/>
          </a:p>
          <a:p>
            <a:pPr indent="-274320" lvl="0" marL="274320" rtl="0" algn="l">
              <a:spcBef>
                <a:spcPts val="462"/>
              </a:spcBef>
              <a:spcAft>
                <a:spcPts val="0"/>
              </a:spcAft>
              <a:buSzPct val="95000"/>
              <a:buChar char="⚫"/>
            </a:pPr>
            <a:r>
              <a:rPr lang="en-US" sz="2800"/>
              <a:t>Concentration of water, salt, and other electrolytes</a:t>
            </a:r>
            <a:endParaRPr/>
          </a:p>
          <a:p>
            <a:pPr indent="-274320" lvl="0" marL="274320" rtl="0" algn="l">
              <a:spcBef>
                <a:spcPts val="462"/>
              </a:spcBef>
              <a:spcAft>
                <a:spcPts val="0"/>
              </a:spcAft>
              <a:buSzPct val="95000"/>
              <a:buChar char="⚫"/>
            </a:pPr>
            <a:r>
              <a:rPr lang="en-US" sz="2800"/>
              <a:t>Concentration of waste products</a:t>
            </a:r>
            <a:endParaRPr/>
          </a:p>
          <a:p>
            <a:pPr indent="-274320" lvl="0" marL="274320" rtl="0" algn="l">
              <a:spcBef>
                <a:spcPts val="462"/>
              </a:spcBef>
              <a:spcAft>
                <a:spcPts val="0"/>
              </a:spcAft>
              <a:buSzPct val="95000"/>
              <a:buChar char="⚫"/>
            </a:pPr>
            <a:r>
              <a:rPr lang="en-US" sz="2800"/>
              <a:t>Concentration of O</a:t>
            </a:r>
            <a:r>
              <a:rPr baseline="-25000" lang="en-US" sz="2800"/>
              <a:t>2 </a:t>
            </a:r>
            <a:r>
              <a:rPr lang="en-US" sz="2800"/>
              <a:t> = 100mmHg and CO</a:t>
            </a:r>
            <a:r>
              <a:rPr baseline="-25000" lang="en-US" sz="2800"/>
              <a:t>2  </a:t>
            </a:r>
            <a:r>
              <a:rPr lang="en-US" sz="2800"/>
              <a:t>= 40 mmHg</a:t>
            </a:r>
            <a:endParaRPr/>
          </a:p>
          <a:p>
            <a:pPr indent="-274320" lvl="0" marL="274320" rtl="0" algn="l">
              <a:spcBef>
                <a:spcPts val="462"/>
              </a:spcBef>
              <a:spcAft>
                <a:spcPts val="0"/>
              </a:spcAft>
              <a:buSzPct val="95000"/>
              <a:buChar char="⚫"/>
            </a:pPr>
            <a:r>
              <a:rPr lang="en-US" sz="2800"/>
              <a:t>pH = 7.35</a:t>
            </a:r>
            <a:endParaRPr/>
          </a:p>
          <a:p>
            <a:pPr indent="-274320" lvl="0" marL="274320" rtl="0" algn="l">
              <a:spcBef>
                <a:spcPts val="462"/>
              </a:spcBef>
              <a:spcAft>
                <a:spcPts val="0"/>
              </a:spcAft>
              <a:buSzPct val="95000"/>
              <a:buChar char="⚫"/>
            </a:pPr>
            <a:r>
              <a:rPr lang="en-US" sz="2800"/>
              <a:t>Blood volume 4-6 L and pressure 120/80</a:t>
            </a:r>
            <a:endParaRPr/>
          </a:p>
          <a:p>
            <a:pPr indent="-274320" lvl="0" marL="274320" rtl="0" algn="l">
              <a:spcBef>
                <a:spcPts val="462"/>
              </a:spcBef>
              <a:spcAft>
                <a:spcPts val="0"/>
              </a:spcAft>
              <a:buSzPct val="95000"/>
              <a:buChar char="⚫"/>
            </a:pPr>
            <a:r>
              <a:rPr lang="en-US" sz="2800"/>
              <a:t>Temperature = 37</a:t>
            </a:r>
            <a:r>
              <a:rPr baseline="30000" lang="en-US" sz="2800"/>
              <a:t>o</a:t>
            </a:r>
            <a:r>
              <a:rPr lang="en-US" sz="2800"/>
              <a:t> C</a:t>
            </a:r>
            <a:endParaRPr/>
          </a:p>
          <a:p>
            <a:pPr indent="-274320" lvl="0" marL="274320" rtl="0" algn="l">
              <a:spcBef>
                <a:spcPts val="462"/>
              </a:spcBef>
              <a:spcAft>
                <a:spcPts val="0"/>
              </a:spcAft>
              <a:buSzPct val="95000"/>
              <a:buFont typeface="Constantia"/>
              <a:buNone/>
            </a:pPr>
            <a:r>
              <a:t/>
            </a:r>
            <a:endParaRPr sz="2800"/>
          </a:p>
          <a:p>
            <a:pPr indent="-134969" lvl="0" marL="274320" rtl="0" algn="l">
              <a:spcBef>
                <a:spcPts val="462"/>
              </a:spcBef>
              <a:spcAft>
                <a:spcPts val="0"/>
              </a:spcAft>
              <a:buSzPct val="95000"/>
              <a:buNone/>
            </a:pPr>
            <a:r>
              <a:t/>
            </a:r>
            <a:endParaRPr sz="2800"/>
          </a:p>
          <a:p>
            <a:pPr indent="-134969" lvl="0" marL="274320" rtl="0" algn="l">
              <a:spcBef>
                <a:spcPts val="462"/>
              </a:spcBef>
              <a:spcAft>
                <a:spcPts val="0"/>
              </a:spcAft>
              <a:buSzPct val="95000"/>
              <a:buNone/>
            </a:pPr>
            <a:r>
              <a:t/>
            </a:r>
            <a:endParaRPr sz="2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3"/>
          <p:cNvSpPr txBox="1"/>
          <p:nvPr>
            <p:ph type="title"/>
          </p:nvPr>
        </p:nvSpPr>
        <p:spPr>
          <a:xfrm>
            <a:off x="457200" y="381000"/>
            <a:ext cx="8229600" cy="12192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latin typeface="Calibri"/>
                <a:ea typeface="Calibri"/>
                <a:cs typeface="Calibri"/>
                <a:sym typeface="Calibri"/>
              </a:rPr>
              <a:t>Positive Feedback</a:t>
            </a:r>
            <a:endParaRPr/>
          </a:p>
        </p:txBody>
      </p:sp>
      <p:sp>
        <p:nvSpPr>
          <p:cNvPr id="563" name="Google Shape;563;p43"/>
          <p:cNvSpPr txBox="1"/>
          <p:nvPr>
            <p:ph idx="1" type="body"/>
          </p:nvPr>
        </p:nvSpPr>
        <p:spPr>
          <a:xfrm>
            <a:off x="457200" y="1371600"/>
            <a:ext cx="8229600" cy="4876800"/>
          </a:xfrm>
          <a:prstGeom prst="rect">
            <a:avLst/>
          </a:prstGeom>
          <a:noFill/>
          <a:ln>
            <a:noFill/>
          </a:ln>
        </p:spPr>
        <p:txBody>
          <a:bodyPr anchorCtr="0" anchor="t" bIns="45700" lIns="91425" spcFirstLastPara="1" rIns="91425" wrap="square" tIns="45700">
            <a:normAutofit/>
          </a:bodyPr>
          <a:lstStyle/>
          <a:p>
            <a:pPr indent="-117475" lvl="0" marL="274320" rtl="0" algn="l">
              <a:lnSpc>
                <a:spcPct val="90000"/>
              </a:lnSpc>
              <a:spcBef>
                <a:spcPts val="0"/>
              </a:spcBef>
              <a:spcAft>
                <a:spcPts val="0"/>
              </a:spcAft>
              <a:buSzPts val="2470"/>
              <a:buNone/>
            </a:pPr>
            <a:r>
              <a:t/>
            </a:r>
            <a:endParaRPr sz="2600">
              <a:latin typeface="Times New Roman"/>
              <a:ea typeface="Times New Roman"/>
              <a:cs typeface="Times New Roman"/>
              <a:sym typeface="Times New Roman"/>
            </a:endParaRPr>
          </a:p>
          <a:p>
            <a:pPr indent="-274320" lvl="0" marL="274320" rtl="0" algn="l">
              <a:lnSpc>
                <a:spcPct val="90000"/>
              </a:lnSpc>
              <a:spcBef>
                <a:spcPts val="520"/>
              </a:spcBef>
              <a:spcAft>
                <a:spcPts val="0"/>
              </a:spcAft>
              <a:buSzPts val="2470"/>
              <a:buChar char="⚫"/>
            </a:pPr>
            <a:r>
              <a:rPr lang="en-US" sz="2600">
                <a:latin typeface="Times New Roman"/>
                <a:ea typeface="Times New Roman"/>
                <a:cs typeface="Times New Roman"/>
                <a:sym typeface="Times New Roman"/>
              </a:rPr>
              <a:t>In most cases, once the purpose of the feedback loop is completed, counter-signals are released that suppress or break the loop. </a:t>
            </a:r>
            <a:endParaRPr/>
          </a:p>
          <a:p>
            <a:pPr indent="-117475" lvl="0" marL="274320" rtl="0" algn="l">
              <a:lnSpc>
                <a:spcPct val="90000"/>
              </a:lnSpc>
              <a:spcBef>
                <a:spcPts val="520"/>
              </a:spcBef>
              <a:spcAft>
                <a:spcPts val="0"/>
              </a:spcAft>
              <a:buSzPts val="2470"/>
              <a:buNone/>
            </a:pPr>
            <a:r>
              <a:t/>
            </a:r>
            <a:endParaRPr sz="2600">
              <a:latin typeface="Times New Roman"/>
              <a:ea typeface="Times New Roman"/>
              <a:cs typeface="Times New Roman"/>
              <a:sym typeface="Times New Roman"/>
            </a:endParaRPr>
          </a:p>
          <a:p>
            <a:pPr indent="-247015" lvl="1" marL="640080" rtl="0" algn="l">
              <a:lnSpc>
                <a:spcPct val="90000"/>
              </a:lnSpc>
              <a:spcBef>
                <a:spcPts val="520"/>
              </a:spcBef>
              <a:spcAft>
                <a:spcPts val="0"/>
              </a:spcAft>
              <a:buSzPts val="2210"/>
              <a:buChar char="⚫"/>
            </a:pPr>
            <a:r>
              <a:rPr lang="en-US" sz="2600">
                <a:latin typeface="Times New Roman"/>
                <a:ea typeface="Times New Roman"/>
                <a:cs typeface="Times New Roman"/>
                <a:sym typeface="Times New Roman"/>
              </a:rPr>
              <a:t>Childbirth contractions stop when the baby is out of the mother's body. </a:t>
            </a:r>
            <a:endParaRPr/>
          </a:p>
          <a:p>
            <a:pPr indent="-117475" lvl="0" marL="274320" rtl="0" algn="l">
              <a:lnSpc>
                <a:spcPct val="90000"/>
              </a:lnSpc>
              <a:spcBef>
                <a:spcPts val="520"/>
              </a:spcBef>
              <a:spcAft>
                <a:spcPts val="0"/>
              </a:spcAft>
              <a:buSzPts val="2470"/>
              <a:buNone/>
            </a:pPr>
            <a:r>
              <a:t/>
            </a:r>
            <a:endParaRPr sz="2600">
              <a:latin typeface="Times New Roman"/>
              <a:ea typeface="Times New Roman"/>
              <a:cs typeface="Times New Roman"/>
              <a:sym typeface="Times New Roman"/>
            </a:endParaRPr>
          </a:p>
          <a:p>
            <a:pPr indent="-247015" lvl="1" marL="640080" rtl="0" algn="l">
              <a:lnSpc>
                <a:spcPct val="90000"/>
              </a:lnSpc>
              <a:spcBef>
                <a:spcPts val="520"/>
              </a:spcBef>
              <a:spcAft>
                <a:spcPts val="0"/>
              </a:spcAft>
              <a:buSzPts val="2210"/>
              <a:buChar char="⚫"/>
            </a:pPr>
            <a:r>
              <a:rPr lang="en-US" sz="2600">
                <a:latin typeface="Times New Roman"/>
                <a:ea typeface="Times New Roman"/>
                <a:cs typeface="Times New Roman"/>
                <a:sym typeface="Times New Roman"/>
              </a:rPr>
              <a:t>Chemicals break down the blood clot. </a:t>
            </a:r>
            <a:endParaRPr/>
          </a:p>
          <a:p>
            <a:pPr indent="-117475" lvl="0" marL="274320" rtl="0" algn="l">
              <a:lnSpc>
                <a:spcPct val="90000"/>
              </a:lnSpc>
              <a:spcBef>
                <a:spcPts val="520"/>
              </a:spcBef>
              <a:spcAft>
                <a:spcPts val="0"/>
              </a:spcAft>
              <a:buSzPts val="2470"/>
              <a:buNone/>
            </a:pPr>
            <a:r>
              <a:t/>
            </a:r>
            <a:endParaRPr sz="2600">
              <a:latin typeface="Times New Roman"/>
              <a:ea typeface="Times New Roman"/>
              <a:cs typeface="Times New Roman"/>
              <a:sym typeface="Times New Roman"/>
            </a:endParaRPr>
          </a:p>
          <a:p>
            <a:pPr indent="-247015" lvl="1" marL="640080" rtl="0" algn="l">
              <a:lnSpc>
                <a:spcPct val="90000"/>
              </a:lnSpc>
              <a:spcBef>
                <a:spcPts val="520"/>
              </a:spcBef>
              <a:spcAft>
                <a:spcPts val="0"/>
              </a:spcAft>
              <a:buSzPts val="2210"/>
              <a:buChar char="⚫"/>
            </a:pPr>
            <a:r>
              <a:rPr lang="en-US" sz="2600">
                <a:latin typeface="Times New Roman"/>
                <a:ea typeface="Times New Roman"/>
                <a:cs typeface="Times New Roman"/>
                <a:sym typeface="Times New Roman"/>
              </a:rPr>
              <a:t>Lactation stops when the baby no longer nurses.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4"/>
          <p:cNvSpPr txBox="1"/>
          <p:nvPr>
            <p:ph idx="1" type="body"/>
          </p:nvPr>
        </p:nvSpPr>
        <p:spPr>
          <a:xfrm>
            <a:off x="381000" y="1524000"/>
            <a:ext cx="7848600" cy="4602163"/>
          </a:xfrm>
          <a:prstGeom prst="rect">
            <a:avLst/>
          </a:prstGeom>
          <a:noFill/>
          <a:ln>
            <a:noFill/>
          </a:ln>
        </p:spPr>
        <p:txBody>
          <a:bodyPr anchorCtr="0" anchor="t" bIns="45700" lIns="91425" spcFirstLastPara="1" rIns="91425" wrap="square" tIns="45700">
            <a:normAutofit/>
          </a:bodyPr>
          <a:lstStyle/>
          <a:p>
            <a:pPr indent="0" lvl="0" marL="45720" rtl="0" algn="l">
              <a:spcBef>
                <a:spcPts val="0"/>
              </a:spcBef>
              <a:spcAft>
                <a:spcPts val="0"/>
              </a:spcAft>
              <a:buSzPts val="3040"/>
              <a:buFont typeface="Georgia"/>
              <a:buNone/>
            </a:pPr>
            <a:r>
              <a:t/>
            </a:r>
            <a:endParaRPr sz="3200"/>
          </a:p>
          <a:p>
            <a:pPr indent="-274320" lvl="0" marL="274320" rtl="0" algn="l">
              <a:spcBef>
                <a:spcPts val="640"/>
              </a:spcBef>
              <a:spcAft>
                <a:spcPts val="0"/>
              </a:spcAft>
              <a:buSzPts val="3040"/>
              <a:buChar char="⚫"/>
            </a:pPr>
            <a:r>
              <a:rPr lang="en-US" sz="3200"/>
              <a:t>Body cells work best if they have the correct</a:t>
            </a:r>
            <a:endParaRPr/>
          </a:p>
          <a:p>
            <a:pPr indent="-247014" lvl="1" marL="640080" rtl="0" algn="l">
              <a:spcBef>
                <a:spcPts val="640"/>
              </a:spcBef>
              <a:spcAft>
                <a:spcPts val="0"/>
              </a:spcAft>
              <a:buSzPts val="2720"/>
              <a:buChar char="⚫"/>
            </a:pPr>
            <a:r>
              <a:rPr lang="en-US" sz="3200"/>
              <a:t>Temperature</a:t>
            </a:r>
            <a:endParaRPr/>
          </a:p>
          <a:p>
            <a:pPr indent="-247014" lvl="1" marL="640080" rtl="0" algn="l">
              <a:spcBef>
                <a:spcPts val="640"/>
              </a:spcBef>
              <a:spcAft>
                <a:spcPts val="0"/>
              </a:spcAft>
              <a:buSzPts val="2720"/>
              <a:buChar char="⚫"/>
            </a:pPr>
            <a:r>
              <a:rPr lang="en-US" sz="3200"/>
              <a:t>Glucose concentration</a:t>
            </a:r>
            <a:endParaRPr/>
          </a:p>
          <a:p>
            <a:pPr indent="-247014" lvl="1" marL="640080" rtl="0" algn="l">
              <a:spcBef>
                <a:spcPts val="640"/>
              </a:spcBef>
              <a:spcAft>
                <a:spcPts val="0"/>
              </a:spcAft>
              <a:buSzPts val="2720"/>
              <a:buChar char="⚫"/>
            </a:pPr>
            <a:r>
              <a:rPr lang="en-US" sz="3200"/>
              <a:t>Water levels</a:t>
            </a:r>
            <a:endParaRPr/>
          </a:p>
          <a:p>
            <a:pPr indent="0" lvl="1" marL="365125" rtl="0" algn="l">
              <a:spcBef>
                <a:spcPts val="640"/>
              </a:spcBef>
              <a:spcAft>
                <a:spcPts val="0"/>
              </a:spcAft>
              <a:buSzPts val="2720"/>
              <a:buFont typeface="Georgia"/>
              <a:buNone/>
            </a:pPr>
            <a:r>
              <a:t/>
            </a:r>
            <a:endParaRPr sz="3200"/>
          </a:p>
        </p:txBody>
      </p:sp>
      <p:sp>
        <p:nvSpPr>
          <p:cNvPr id="570" name="Google Shape;570;p44"/>
          <p:cNvSpPr txBox="1"/>
          <p:nvPr/>
        </p:nvSpPr>
        <p:spPr>
          <a:xfrm>
            <a:off x="6172200" y="468087"/>
            <a:ext cx="2971800" cy="400110"/>
          </a:xfrm>
          <a:prstGeom prst="rect">
            <a:avLst/>
          </a:prstGeom>
          <a:noFill/>
          <a:ln>
            <a:noFill/>
          </a:ln>
        </p:spPr>
        <p:txBody>
          <a:bodyPr anchorCtr="0" anchor="t" bIns="45700" lIns="91425" spcFirstLastPara="1" rIns="91425" wrap="square" tIns="45700">
            <a:spAutoFit/>
          </a:bodyPr>
          <a:lstStyle/>
          <a:p>
            <a:pPr indent="-320040" lvl="0" marL="320040" marR="0" rtl="0" algn="l">
              <a:spcBef>
                <a:spcPts val="0"/>
              </a:spcBef>
              <a:spcAft>
                <a:spcPts val="0"/>
              </a:spcAft>
              <a:buNone/>
            </a:pPr>
            <a:r>
              <a:rPr b="1" lang="en-US" sz="2000">
                <a:solidFill>
                  <a:schemeClr val="dk1"/>
                </a:solidFill>
                <a:latin typeface="Garamond"/>
                <a:ea typeface="Garamond"/>
                <a:cs typeface="Garamond"/>
                <a:sym typeface="Garamond"/>
              </a:rPr>
              <a:t>                  Homeostasis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5"/>
          <p:cNvSpPr txBox="1"/>
          <p:nvPr>
            <p:ph idx="1" type="body"/>
          </p:nvPr>
        </p:nvSpPr>
        <p:spPr>
          <a:xfrm>
            <a:off x="457200" y="2209800"/>
            <a:ext cx="8229600" cy="3916363"/>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280"/>
              <a:buChar char="⚫"/>
            </a:pPr>
            <a:r>
              <a:rPr lang="en-US" sz="2400"/>
              <a:t>Human body temperature 🡪    37ºC.</a:t>
            </a:r>
            <a:endParaRPr/>
          </a:p>
          <a:p>
            <a:pPr indent="-247014" lvl="1" marL="640080" rtl="0" algn="l">
              <a:spcBef>
                <a:spcPts val="360"/>
              </a:spcBef>
              <a:spcAft>
                <a:spcPts val="0"/>
              </a:spcAft>
              <a:buSzPts val="1530"/>
              <a:buChar char="⚫"/>
            </a:pPr>
            <a:r>
              <a:rPr lang="en-US" sz="1800"/>
              <a:t>E.g. If your body is in a hot environment your body temperature is 37ºC</a:t>
            </a:r>
            <a:endParaRPr/>
          </a:p>
          <a:p>
            <a:pPr indent="-247014" lvl="1" marL="640080" rtl="0" algn="l">
              <a:spcBef>
                <a:spcPts val="360"/>
              </a:spcBef>
              <a:spcAft>
                <a:spcPts val="0"/>
              </a:spcAft>
              <a:buSzPts val="1530"/>
              <a:buChar char="⚫"/>
            </a:pPr>
            <a:r>
              <a:rPr lang="en-US" sz="1800"/>
              <a:t>If your body is in a cold environment your body temperature is still 37ºC</a:t>
            </a:r>
            <a:endParaRPr sz="1800"/>
          </a:p>
        </p:txBody>
      </p:sp>
      <p:sp>
        <p:nvSpPr>
          <p:cNvPr id="577" name="Google Shape;577;p45"/>
          <p:cNvSpPr txBox="1"/>
          <p:nvPr/>
        </p:nvSpPr>
        <p:spPr>
          <a:xfrm>
            <a:off x="6400800" y="290295"/>
            <a:ext cx="24384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aramond"/>
                <a:ea typeface="Garamond"/>
                <a:cs typeface="Garamond"/>
                <a:sym typeface="Garamond"/>
              </a:rPr>
              <a:t>          Homeostasis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76">
                                            <p:txEl>
                                              <p:pRg end="0" st="0"/>
                                            </p:txEl>
                                          </p:spTgt>
                                        </p:tgtEl>
                                        <p:attrNameLst>
                                          <p:attrName>style.visibility</p:attrName>
                                        </p:attrNameLst>
                                      </p:cBhvr>
                                      <p:to>
                                        <p:strVal val="visible"/>
                                      </p:to>
                                    </p:set>
                                    <p:anim calcmode="lin" valueType="num">
                                      <p:cBhvr additive="base">
                                        <p:cTn dur="500"/>
                                        <p:tgtEl>
                                          <p:spTgt spid="576">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576">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76">
                                            <p:txEl>
                                              <p:pRg end="1" st="1"/>
                                            </p:txEl>
                                          </p:spTgt>
                                        </p:tgtEl>
                                        <p:attrNameLst>
                                          <p:attrName>style.visibility</p:attrName>
                                        </p:attrNameLst>
                                      </p:cBhvr>
                                      <p:to>
                                        <p:strVal val="visible"/>
                                      </p:to>
                                    </p:set>
                                    <p:anim calcmode="lin" valueType="num">
                                      <p:cBhvr additive="base">
                                        <p:cTn dur="500"/>
                                        <p:tgtEl>
                                          <p:spTgt spid="576">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576">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76">
                                            <p:txEl>
                                              <p:pRg end="2" st="2"/>
                                            </p:txEl>
                                          </p:spTgt>
                                        </p:tgtEl>
                                        <p:attrNameLst>
                                          <p:attrName>style.visibility</p:attrName>
                                        </p:attrNameLst>
                                      </p:cBhvr>
                                      <p:to>
                                        <p:strVal val="visible"/>
                                      </p:to>
                                    </p:set>
                                    <p:anim calcmode="lin" valueType="num">
                                      <p:cBhvr additive="base">
                                        <p:cTn dur="500"/>
                                        <p:tgtEl>
                                          <p:spTgt spid="576">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576">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6"/>
          <p:cNvSpPr txBox="1"/>
          <p:nvPr>
            <p:ph type="title"/>
          </p:nvPr>
        </p:nvSpPr>
        <p:spPr>
          <a:xfrm>
            <a:off x="-12290" y="972782"/>
            <a:ext cx="5712542" cy="12954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br>
              <a:rPr lang="en-US" sz="4000"/>
            </a:br>
            <a:r>
              <a:rPr b="1" lang="en-US" sz="3100" u="sng"/>
              <a:t>Control of body temperature</a:t>
            </a:r>
            <a:br>
              <a:rPr lang="en-US" sz="4000"/>
            </a:br>
            <a:br>
              <a:rPr lang="en-US" sz="4000"/>
            </a:br>
            <a:endParaRPr sz="4000"/>
          </a:p>
        </p:txBody>
      </p:sp>
      <p:sp>
        <p:nvSpPr>
          <p:cNvPr id="584" name="Google Shape;584;p46"/>
          <p:cNvSpPr txBox="1"/>
          <p:nvPr>
            <p:ph idx="1" type="body"/>
          </p:nvPr>
        </p:nvSpPr>
        <p:spPr>
          <a:xfrm>
            <a:off x="304800" y="1905000"/>
            <a:ext cx="8229600" cy="685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3040"/>
              <a:buFont typeface="Noto Sans Symbols"/>
              <a:buNone/>
            </a:pPr>
            <a:r>
              <a:rPr b="0" lang="en-US" sz="3200" u="sng"/>
              <a:t>Sweating</a:t>
            </a:r>
            <a:endParaRPr b="0" sz="3200"/>
          </a:p>
        </p:txBody>
      </p:sp>
      <p:sp>
        <p:nvSpPr>
          <p:cNvPr id="585" name="Google Shape;585;p46"/>
          <p:cNvSpPr txBox="1"/>
          <p:nvPr/>
        </p:nvSpPr>
        <p:spPr>
          <a:xfrm>
            <a:off x="304800" y="2826127"/>
            <a:ext cx="7696200" cy="4031873"/>
          </a:xfrm>
          <a:prstGeom prst="rect">
            <a:avLst/>
          </a:prstGeom>
          <a:noFill/>
          <a:ln>
            <a:noFill/>
          </a:ln>
        </p:spPr>
        <p:txBody>
          <a:bodyPr anchorCtr="0" anchor="t" bIns="45700" lIns="91425" spcFirstLastPara="1" rIns="91425" wrap="square" tIns="45700">
            <a:spAutoFit/>
          </a:bodyPr>
          <a:lstStyle/>
          <a:p>
            <a:pPr indent="-609600" lvl="0" marL="609600" marR="0" rtl="0" algn="l">
              <a:spcBef>
                <a:spcPts val="0"/>
              </a:spcBef>
              <a:spcAft>
                <a:spcPts val="0"/>
              </a:spcAft>
              <a:buClr>
                <a:schemeClr val="dk1"/>
              </a:buClr>
              <a:buSzPts val="3200"/>
              <a:buFont typeface="Arial"/>
              <a:buChar char="•"/>
            </a:pPr>
            <a:r>
              <a:rPr lang="en-US" sz="3200">
                <a:solidFill>
                  <a:schemeClr val="dk1"/>
                </a:solidFill>
                <a:latin typeface="Garamond"/>
                <a:ea typeface="Garamond"/>
                <a:cs typeface="Garamond"/>
                <a:sym typeface="Garamond"/>
              </a:rPr>
              <a:t>When your body is hot, sweat glands are stimulated to release sweat.</a:t>
            </a:r>
            <a:endParaRPr/>
          </a:p>
          <a:p>
            <a:pPr indent="-609600" lvl="0" marL="609600" marR="0" rtl="0" algn="l">
              <a:spcBef>
                <a:spcPts val="0"/>
              </a:spcBef>
              <a:spcAft>
                <a:spcPts val="0"/>
              </a:spcAft>
              <a:buClr>
                <a:schemeClr val="dk1"/>
              </a:buClr>
              <a:buSzPts val="3200"/>
              <a:buFont typeface="Arial"/>
              <a:buChar char="•"/>
            </a:pPr>
            <a:r>
              <a:rPr lang="en-US" sz="3200">
                <a:solidFill>
                  <a:schemeClr val="dk1"/>
                </a:solidFill>
                <a:latin typeface="Garamond"/>
                <a:ea typeface="Garamond"/>
                <a:cs typeface="Garamond"/>
                <a:sym typeface="Garamond"/>
              </a:rPr>
              <a:t>The liquid sweat turns into a gas (it evaporates)</a:t>
            </a:r>
            <a:endParaRPr/>
          </a:p>
          <a:p>
            <a:pPr indent="-609600" lvl="0" marL="609600" marR="0" rtl="0" algn="l">
              <a:spcBef>
                <a:spcPts val="0"/>
              </a:spcBef>
              <a:spcAft>
                <a:spcPts val="0"/>
              </a:spcAft>
              <a:buClr>
                <a:schemeClr val="dk1"/>
              </a:buClr>
              <a:buSzPts val="3200"/>
              <a:buFont typeface="Arial"/>
              <a:buChar char="•"/>
            </a:pPr>
            <a:r>
              <a:rPr lang="en-US" sz="3200">
                <a:solidFill>
                  <a:schemeClr val="dk1"/>
                </a:solidFill>
                <a:latin typeface="Garamond"/>
                <a:ea typeface="Garamond"/>
                <a:cs typeface="Garamond"/>
                <a:sym typeface="Garamond"/>
              </a:rPr>
              <a:t>To do this, it needs heat.</a:t>
            </a:r>
            <a:endParaRPr/>
          </a:p>
          <a:p>
            <a:pPr indent="-609600" lvl="0" marL="609600" marR="0" rtl="0" algn="l">
              <a:spcBef>
                <a:spcPts val="0"/>
              </a:spcBef>
              <a:spcAft>
                <a:spcPts val="0"/>
              </a:spcAft>
              <a:buClr>
                <a:schemeClr val="dk1"/>
              </a:buClr>
              <a:buSzPts val="3200"/>
              <a:buFont typeface="Arial"/>
              <a:buChar char="•"/>
            </a:pPr>
            <a:r>
              <a:rPr lang="en-US" sz="3200">
                <a:solidFill>
                  <a:schemeClr val="dk1"/>
                </a:solidFill>
                <a:latin typeface="Garamond"/>
                <a:ea typeface="Garamond"/>
                <a:cs typeface="Garamond"/>
                <a:sym typeface="Garamond"/>
              </a:rPr>
              <a:t>It gets that heat from your skin.</a:t>
            </a:r>
            <a:endParaRPr/>
          </a:p>
          <a:p>
            <a:pPr indent="-609600" lvl="0" marL="609600" marR="0" rtl="0" algn="l">
              <a:spcBef>
                <a:spcPts val="0"/>
              </a:spcBef>
              <a:spcAft>
                <a:spcPts val="0"/>
              </a:spcAft>
              <a:buClr>
                <a:schemeClr val="dk1"/>
              </a:buClr>
              <a:buSzPts val="3200"/>
              <a:buFont typeface="Arial"/>
              <a:buChar char="•"/>
            </a:pPr>
            <a:r>
              <a:rPr lang="en-US" sz="3200">
                <a:solidFill>
                  <a:schemeClr val="dk1"/>
                </a:solidFill>
                <a:latin typeface="Garamond"/>
                <a:ea typeface="Garamond"/>
                <a:cs typeface="Garamond"/>
                <a:sym typeface="Garamond"/>
              </a:rPr>
              <a:t>As your skin loses heat, it cools down.</a:t>
            </a:r>
            <a:endParaRPr/>
          </a:p>
          <a:p>
            <a:pPr indent="-82550" lvl="0" marL="285750" marR="0" rtl="0" algn="l">
              <a:spcBef>
                <a:spcPts val="0"/>
              </a:spcBef>
              <a:spcAft>
                <a:spcPts val="0"/>
              </a:spcAft>
              <a:buClr>
                <a:schemeClr val="dk1"/>
              </a:buClr>
              <a:buSzPts val="3200"/>
              <a:buFont typeface="Arial"/>
              <a:buNone/>
            </a:pPr>
            <a:r>
              <a:t/>
            </a:r>
            <a:endParaRPr sz="3200">
              <a:solidFill>
                <a:schemeClr val="dk1"/>
              </a:solidFill>
              <a:latin typeface="Garamond"/>
              <a:ea typeface="Garamond"/>
              <a:cs typeface="Garamond"/>
              <a:sym typeface="Garamond"/>
            </a:endParaRPr>
          </a:p>
        </p:txBody>
      </p:sp>
      <p:sp>
        <p:nvSpPr>
          <p:cNvPr id="586" name="Google Shape;586;p46"/>
          <p:cNvSpPr txBox="1"/>
          <p:nvPr/>
        </p:nvSpPr>
        <p:spPr>
          <a:xfrm>
            <a:off x="6172200" y="400297"/>
            <a:ext cx="32766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aramond"/>
                <a:ea typeface="Garamond"/>
                <a:cs typeface="Garamond"/>
                <a:sym typeface="Garamond"/>
              </a:rPr>
              <a:t>                  Homeostasis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7"/>
          <p:cNvSpPr/>
          <p:nvPr/>
        </p:nvSpPr>
        <p:spPr>
          <a:xfrm>
            <a:off x="407711" y="1260988"/>
            <a:ext cx="8229600" cy="190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00" u="sng">
                <a:solidFill>
                  <a:schemeClr val="dk1"/>
                </a:solidFill>
                <a:latin typeface="Garamond"/>
                <a:ea typeface="Garamond"/>
                <a:cs typeface="Garamond"/>
                <a:sym typeface="Garamond"/>
              </a:rPr>
              <a:t>Piloerection</a:t>
            </a:r>
            <a:endParaRPr sz="4000" u="sng">
              <a:solidFill>
                <a:schemeClr val="dk1"/>
              </a:solidFill>
              <a:latin typeface="Garamond"/>
              <a:ea typeface="Garamond"/>
              <a:cs typeface="Garamond"/>
              <a:sym typeface="Garamond"/>
            </a:endParaRPr>
          </a:p>
          <a:p>
            <a:pPr indent="0" lvl="0" marL="0" marR="0" rtl="0" algn="l">
              <a:spcBef>
                <a:spcPts val="800"/>
              </a:spcBef>
              <a:spcAft>
                <a:spcPts val="0"/>
              </a:spcAft>
              <a:buNone/>
            </a:pPr>
            <a:r>
              <a:rPr lang="en-US" sz="4000">
                <a:solidFill>
                  <a:schemeClr val="dk1"/>
                </a:solidFill>
                <a:latin typeface="Garamond"/>
                <a:ea typeface="Garamond"/>
                <a:cs typeface="Garamond"/>
                <a:sym typeface="Garamond"/>
              </a:rPr>
              <a:t>It is sometimes called “goose bumps” or “chicken skin”!</a:t>
            </a:r>
            <a:endParaRPr/>
          </a:p>
        </p:txBody>
      </p:sp>
      <p:sp>
        <p:nvSpPr>
          <p:cNvPr id="593" name="Google Shape;593;p47"/>
          <p:cNvSpPr txBox="1"/>
          <p:nvPr/>
        </p:nvSpPr>
        <p:spPr>
          <a:xfrm>
            <a:off x="623694" y="3156155"/>
            <a:ext cx="8063105" cy="31454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3600" u="sng">
              <a:solidFill>
                <a:schemeClr val="dk1"/>
              </a:solidFill>
              <a:latin typeface="Garamond"/>
              <a:ea typeface="Garamond"/>
              <a:cs typeface="Garamond"/>
              <a:sym typeface="Garamond"/>
            </a:endParaRPr>
          </a:p>
          <a:p>
            <a:pPr indent="-609600" lvl="0" marL="609600" marR="0" rtl="0" algn="l">
              <a:spcBef>
                <a:spcPts val="560"/>
              </a:spcBef>
              <a:spcAft>
                <a:spcPts val="0"/>
              </a:spcAft>
              <a:buClr>
                <a:schemeClr val="hlink"/>
              </a:buClr>
              <a:buSzPts val="1960"/>
              <a:buFont typeface="Noto Sans Symbols"/>
              <a:buChar char="■"/>
            </a:pPr>
            <a:r>
              <a:rPr lang="en-US" sz="2800">
                <a:solidFill>
                  <a:schemeClr val="dk1"/>
                </a:solidFill>
                <a:latin typeface="Garamond"/>
                <a:ea typeface="Garamond"/>
                <a:cs typeface="Garamond"/>
                <a:sym typeface="Garamond"/>
              </a:rPr>
              <a:t>This is when the hairs on your skin “stand  up” .</a:t>
            </a:r>
            <a:endParaRPr/>
          </a:p>
          <a:p>
            <a:pPr indent="-609600" lvl="0" marL="609600" marR="0" rtl="0" algn="l">
              <a:spcBef>
                <a:spcPts val="560"/>
              </a:spcBef>
              <a:spcAft>
                <a:spcPts val="0"/>
              </a:spcAft>
              <a:buClr>
                <a:schemeClr val="hlink"/>
              </a:buClr>
              <a:buSzPts val="1960"/>
              <a:buFont typeface="Noto Sans Symbols"/>
              <a:buChar char="■"/>
            </a:pPr>
            <a:r>
              <a:rPr lang="en-US" sz="2800">
                <a:solidFill>
                  <a:schemeClr val="dk1"/>
                </a:solidFill>
                <a:latin typeface="Garamond"/>
                <a:ea typeface="Garamond"/>
                <a:cs typeface="Garamond"/>
                <a:sym typeface="Garamond"/>
              </a:rPr>
              <a:t>The hairs trap a layer of air next to the skin which is</a:t>
            </a:r>
            <a:endParaRPr/>
          </a:p>
          <a:p>
            <a:pPr indent="0" lvl="0" marL="0" marR="0" rtl="0" algn="l">
              <a:spcBef>
                <a:spcPts val="560"/>
              </a:spcBef>
              <a:spcAft>
                <a:spcPts val="0"/>
              </a:spcAft>
              <a:buNone/>
            </a:pPr>
            <a:r>
              <a:rPr lang="en-US" sz="2800">
                <a:solidFill>
                  <a:schemeClr val="dk1"/>
                </a:solidFill>
                <a:latin typeface="Garamond"/>
                <a:ea typeface="Garamond"/>
                <a:cs typeface="Garamond"/>
                <a:sym typeface="Garamond"/>
              </a:rPr>
              <a:t>       then warmed by the body heat</a:t>
            </a:r>
            <a:endParaRPr/>
          </a:p>
          <a:p>
            <a:pPr indent="-609600" lvl="0" marL="609600" marR="0" rtl="0" algn="l">
              <a:spcBef>
                <a:spcPts val="560"/>
              </a:spcBef>
              <a:spcAft>
                <a:spcPts val="0"/>
              </a:spcAft>
              <a:buClr>
                <a:schemeClr val="hlink"/>
              </a:buClr>
              <a:buSzPts val="1960"/>
              <a:buFont typeface="Noto Sans Symbols"/>
              <a:buChar char="■"/>
            </a:pPr>
            <a:r>
              <a:rPr lang="en-US" sz="2800">
                <a:solidFill>
                  <a:schemeClr val="dk1"/>
                </a:solidFill>
                <a:latin typeface="Garamond"/>
                <a:ea typeface="Garamond"/>
                <a:cs typeface="Garamond"/>
                <a:sym typeface="Garamond"/>
              </a:rPr>
              <a:t>The air becomes an insulating layer.</a:t>
            </a:r>
            <a:endParaRPr/>
          </a:p>
          <a:p>
            <a:pPr indent="0" lvl="0" marL="0" marR="0" rtl="0" algn="l">
              <a:spcBef>
                <a:spcPts val="0"/>
              </a:spcBef>
              <a:spcAft>
                <a:spcPts val="0"/>
              </a:spcAft>
              <a:buNone/>
            </a:pPr>
            <a:r>
              <a:t/>
            </a:r>
            <a:endParaRPr sz="2800">
              <a:solidFill>
                <a:schemeClr val="dk1"/>
              </a:solidFill>
              <a:latin typeface="Garamond"/>
              <a:ea typeface="Garamond"/>
              <a:cs typeface="Garamond"/>
              <a:sym typeface="Garamond"/>
            </a:endParaRPr>
          </a:p>
        </p:txBody>
      </p:sp>
      <p:sp>
        <p:nvSpPr>
          <p:cNvPr id="594" name="Google Shape;594;p47"/>
          <p:cNvSpPr txBox="1"/>
          <p:nvPr>
            <p:ph type="title"/>
          </p:nvPr>
        </p:nvSpPr>
        <p:spPr>
          <a:xfrm>
            <a:off x="5579806" y="879988"/>
            <a:ext cx="3581400" cy="381000"/>
          </a:xfrm>
          <a:prstGeom prst="rect">
            <a:avLst/>
          </a:prstGeom>
          <a:noFill/>
          <a:ln>
            <a:noFill/>
          </a:ln>
        </p:spPr>
        <p:txBody>
          <a:bodyPr anchorCtr="0" anchor="b" bIns="0" lIns="0" spcFirstLastPara="1" rIns="0" wrap="square" tIns="45700">
            <a:noAutofit/>
          </a:bodyPr>
          <a:lstStyle/>
          <a:p>
            <a:pPr indent="0" lvl="0" marL="0" rtl="0" algn="l">
              <a:spcBef>
                <a:spcPts val="0"/>
              </a:spcBef>
              <a:spcAft>
                <a:spcPts val="0"/>
              </a:spcAft>
              <a:buClr>
                <a:srgbClr val="000000"/>
              </a:buClr>
              <a:buSzPts val="2000"/>
              <a:buFont typeface="Garamond"/>
              <a:buNone/>
            </a:pPr>
            <a:r>
              <a:rPr b="1" lang="en-US" sz="2000" cap="none">
                <a:solidFill>
                  <a:srgbClr val="000000"/>
                </a:solidFill>
                <a:latin typeface="Garamond"/>
                <a:ea typeface="Garamond"/>
                <a:cs typeface="Garamond"/>
                <a:sym typeface="Garamond"/>
              </a:rPr>
              <a:t>                          Homeostasis</a:t>
            </a:r>
            <a:br>
              <a:rPr b="1" lang="en-US" sz="2000" cap="none">
                <a:solidFill>
                  <a:srgbClr val="000000"/>
                </a:solidFill>
                <a:latin typeface="Garamond"/>
                <a:ea typeface="Garamond"/>
                <a:cs typeface="Garamond"/>
                <a:sym typeface="Garamond"/>
              </a:rPr>
            </a:br>
            <a:endParaRPr b="1" sz="3200">
              <a:latin typeface="Garamond"/>
              <a:ea typeface="Garamond"/>
              <a:cs typeface="Garamond"/>
              <a:sym typeface="Garamo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8"/>
          <p:cNvSpPr txBox="1"/>
          <p:nvPr/>
        </p:nvSpPr>
        <p:spPr>
          <a:xfrm>
            <a:off x="342900" y="1614488"/>
            <a:ext cx="2133600" cy="519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Times New Roman"/>
                <a:ea typeface="Times New Roman"/>
                <a:cs typeface="Times New Roman"/>
                <a:sym typeface="Times New Roman"/>
              </a:rPr>
              <a:t>Vasodilation</a:t>
            </a:r>
            <a:endParaRPr/>
          </a:p>
        </p:txBody>
      </p:sp>
      <p:sp>
        <p:nvSpPr>
          <p:cNvPr id="600" name="Google Shape;600;p48"/>
          <p:cNvSpPr txBox="1"/>
          <p:nvPr/>
        </p:nvSpPr>
        <p:spPr>
          <a:xfrm>
            <a:off x="5105400" y="4648200"/>
            <a:ext cx="3505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01" name="Google Shape;601;p48"/>
          <p:cNvSpPr txBox="1"/>
          <p:nvPr/>
        </p:nvSpPr>
        <p:spPr>
          <a:xfrm>
            <a:off x="5181600" y="4648200"/>
            <a:ext cx="3124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602" name="Google Shape;602;p48"/>
          <p:cNvSpPr txBox="1"/>
          <p:nvPr/>
        </p:nvSpPr>
        <p:spPr>
          <a:xfrm>
            <a:off x="5029200" y="1905000"/>
            <a:ext cx="33528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603" name="Google Shape;603;p48"/>
          <p:cNvGrpSpPr/>
          <p:nvPr/>
        </p:nvGrpSpPr>
        <p:grpSpPr>
          <a:xfrm>
            <a:off x="5638800" y="1959569"/>
            <a:ext cx="2705100" cy="1785042"/>
            <a:chOff x="3264" y="432"/>
            <a:chExt cx="2352" cy="1681"/>
          </a:xfrm>
        </p:grpSpPr>
        <p:grpSp>
          <p:nvGrpSpPr>
            <p:cNvPr id="604" name="Google Shape;604;p48"/>
            <p:cNvGrpSpPr/>
            <p:nvPr/>
          </p:nvGrpSpPr>
          <p:grpSpPr>
            <a:xfrm>
              <a:off x="3408" y="432"/>
              <a:ext cx="1824" cy="288"/>
              <a:chOff x="3072" y="480"/>
              <a:chExt cx="1824" cy="240"/>
            </a:xfrm>
          </p:grpSpPr>
          <p:cxnSp>
            <p:nvCxnSpPr>
              <p:cNvPr id="605" name="Google Shape;605;p48"/>
              <p:cNvCxnSpPr/>
              <p:nvPr/>
            </p:nvCxnSpPr>
            <p:spPr>
              <a:xfrm rot="10800000">
                <a:off x="3072" y="480"/>
                <a:ext cx="0" cy="240"/>
              </a:xfrm>
              <a:prstGeom prst="straightConnector1">
                <a:avLst/>
              </a:prstGeom>
              <a:noFill/>
              <a:ln cap="flat" cmpd="sng" w="57150">
                <a:solidFill>
                  <a:schemeClr val="dk1"/>
                </a:solidFill>
                <a:prstDash val="solid"/>
                <a:round/>
                <a:headEnd len="sm" w="sm" type="none"/>
                <a:tailEnd len="med" w="med" type="triangle"/>
              </a:ln>
            </p:spPr>
          </p:cxnSp>
          <p:cxnSp>
            <p:nvCxnSpPr>
              <p:cNvPr id="606" name="Google Shape;606;p48"/>
              <p:cNvCxnSpPr/>
              <p:nvPr/>
            </p:nvCxnSpPr>
            <p:spPr>
              <a:xfrm rot="10800000">
                <a:off x="3408" y="480"/>
                <a:ext cx="0" cy="240"/>
              </a:xfrm>
              <a:prstGeom prst="straightConnector1">
                <a:avLst/>
              </a:prstGeom>
              <a:noFill/>
              <a:ln cap="flat" cmpd="sng" w="57150">
                <a:solidFill>
                  <a:schemeClr val="dk1"/>
                </a:solidFill>
                <a:prstDash val="solid"/>
                <a:round/>
                <a:headEnd len="sm" w="sm" type="none"/>
                <a:tailEnd len="med" w="med" type="triangle"/>
              </a:ln>
            </p:spPr>
          </p:cxnSp>
          <p:cxnSp>
            <p:nvCxnSpPr>
              <p:cNvPr id="607" name="Google Shape;607;p48"/>
              <p:cNvCxnSpPr/>
              <p:nvPr/>
            </p:nvCxnSpPr>
            <p:spPr>
              <a:xfrm rot="10800000">
                <a:off x="3744" y="480"/>
                <a:ext cx="0" cy="240"/>
              </a:xfrm>
              <a:prstGeom prst="straightConnector1">
                <a:avLst/>
              </a:prstGeom>
              <a:noFill/>
              <a:ln cap="flat" cmpd="sng" w="57150">
                <a:solidFill>
                  <a:schemeClr val="dk1"/>
                </a:solidFill>
                <a:prstDash val="solid"/>
                <a:round/>
                <a:headEnd len="sm" w="sm" type="none"/>
                <a:tailEnd len="med" w="med" type="triangle"/>
              </a:ln>
            </p:spPr>
          </p:cxnSp>
          <p:cxnSp>
            <p:nvCxnSpPr>
              <p:cNvPr id="608" name="Google Shape;608;p48"/>
              <p:cNvCxnSpPr/>
              <p:nvPr/>
            </p:nvCxnSpPr>
            <p:spPr>
              <a:xfrm rot="10800000">
                <a:off x="4032" y="480"/>
                <a:ext cx="0" cy="240"/>
              </a:xfrm>
              <a:prstGeom prst="straightConnector1">
                <a:avLst/>
              </a:prstGeom>
              <a:noFill/>
              <a:ln cap="flat" cmpd="sng" w="57150">
                <a:solidFill>
                  <a:schemeClr val="dk1"/>
                </a:solidFill>
                <a:prstDash val="solid"/>
                <a:round/>
                <a:headEnd len="sm" w="sm" type="none"/>
                <a:tailEnd len="med" w="med" type="triangle"/>
              </a:ln>
            </p:spPr>
          </p:cxnSp>
          <p:cxnSp>
            <p:nvCxnSpPr>
              <p:cNvPr id="609" name="Google Shape;609;p48"/>
              <p:cNvCxnSpPr/>
              <p:nvPr/>
            </p:nvCxnSpPr>
            <p:spPr>
              <a:xfrm rot="10800000">
                <a:off x="4320" y="480"/>
                <a:ext cx="0" cy="240"/>
              </a:xfrm>
              <a:prstGeom prst="straightConnector1">
                <a:avLst/>
              </a:prstGeom>
              <a:noFill/>
              <a:ln cap="flat" cmpd="sng" w="57150">
                <a:solidFill>
                  <a:schemeClr val="dk1"/>
                </a:solidFill>
                <a:prstDash val="solid"/>
                <a:round/>
                <a:headEnd len="sm" w="sm" type="none"/>
                <a:tailEnd len="med" w="med" type="triangle"/>
              </a:ln>
            </p:spPr>
          </p:cxnSp>
          <p:cxnSp>
            <p:nvCxnSpPr>
              <p:cNvPr id="610" name="Google Shape;610;p48"/>
              <p:cNvCxnSpPr/>
              <p:nvPr/>
            </p:nvCxnSpPr>
            <p:spPr>
              <a:xfrm rot="10800000">
                <a:off x="4608" y="480"/>
                <a:ext cx="0" cy="240"/>
              </a:xfrm>
              <a:prstGeom prst="straightConnector1">
                <a:avLst/>
              </a:prstGeom>
              <a:noFill/>
              <a:ln cap="flat" cmpd="sng" w="57150">
                <a:solidFill>
                  <a:schemeClr val="dk1"/>
                </a:solidFill>
                <a:prstDash val="solid"/>
                <a:round/>
                <a:headEnd len="sm" w="sm" type="none"/>
                <a:tailEnd len="med" w="med" type="triangle"/>
              </a:ln>
            </p:spPr>
          </p:cxnSp>
          <p:cxnSp>
            <p:nvCxnSpPr>
              <p:cNvPr id="611" name="Google Shape;611;p48"/>
              <p:cNvCxnSpPr/>
              <p:nvPr/>
            </p:nvCxnSpPr>
            <p:spPr>
              <a:xfrm rot="10800000">
                <a:off x="4896" y="480"/>
                <a:ext cx="0" cy="240"/>
              </a:xfrm>
              <a:prstGeom prst="straightConnector1">
                <a:avLst/>
              </a:prstGeom>
              <a:noFill/>
              <a:ln cap="flat" cmpd="sng" w="57150">
                <a:solidFill>
                  <a:schemeClr val="dk1"/>
                </a:solidFill>
                <a:prstDash val="solid"/>
                <a:round/>
                <a:headEnd len="sm" w="sm" type="none"/>
                <a:tailEnd len="med" w="med" type="triangle"/>
              </a:ln>
            </p:spPr>
          </p:cxnSp>
        </p:grpSp>
        <p:pic>
          <p:nvPicPr>
            <p:cNvPr descr="C:\Documents and Settings\Don\My Documents\Homeostasis\homeostasis illustrations\Vasodilation.jpg" id="612" name="Google Shape;612;p48"/>
            <p:cNvPicPr preferRelativeResize="0"/>
            <p:nvPr/>
          </p:nvPicPr>
          <p:blipFill rotWithShape="1">
            <a:blip r:embed="rId3">
              <a:alphaModFix/>
            </a:blip>
            <a:srcRect b="0" l="0" r="0" t="0"/>
            <a:stretch/>
          </p:blipFill>
          <p:spPr>
            <a:xfrm>
              <a:off x="3264" y="768"/>
              <a:ext cx="2352" cy="1345"/>
            </a:xfrm>
            <a:prstGeom prst="rect">
              <a:avLst/>
            </a:prstGeom>
            <a:noFill/>
            <a:ln>
              <a:noFill/>
            </a:ln>
          </p:spPr>
        </p:pic>
      </p:grpSp>
      <p:sp>
        <p:nvSpPr>
          <p:cNvPr id="613" name="Google Shape;613;p48"/>
          <p:cNvSpPr txBox="1"/>
          <p:nvPr/>
        </p:nvSpPr>
        <p:spPr>
          <a:xfrm>
            <a:off x="304800" y="2179638"/>
            <a:ext cx="4343400" cy="1920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If the body temperature rises, the blood vessels in the skin dilate (become wider) and allow more blood to flow near the surface. The heat loss from the blood through the skin helps cool the circulating blood</a:t>
            </a:r>
            <a:endParaRPr/>
          </a:p>
        </p:txBody>
      </p:sp>
      <p:grpSp>
        <p:nvGrpSpPr>
          <p:cNvPr id="614" name="Google Shape;614;p48"/>
          <p:cNvGrpSpPr/>
          <p:nvPr/>
        </p:nvGrpSpPr>
        <p:grpSpPr>
          <a:xfrm>
            <a:off x="5767825" y="4623894"/>
            <a:ext cx="2537975" cy="1783255"/>
            <a:chOff x="3168" y="2448"/>
            <a:chExt cx="2402" cy="1588"/>
          </a:xfrm>
        </p:grpSpPr>
        <p:pic>
          <p:nvPicPr>
            <p:cNvPr descr="C:\Documents and Settings\Don\My Documents\Homeostasis\homeostasis illustrations\Vasoconstriction.jpg" id="615" name="Google Shape;615;p48"/>
            <p:cNvPicPr preferRelativeResize="0"/>
            <p:nvPr/>
          </p:nvPicPr>
          <p:blipFill rotWithShape="1">
            <a:blip r:embed="rId4">
              <a:alphaModFix/>
            </a:blip>
            <a:srcRect b="0" l="0" r="0" t="0"/>
            <a:stretch/>
          </p:blipFill>
          <p:spPr>
            <a:xfrm>
              <a:off x="3168" y="2592"/>
              <a:ext cx="2402" cy="1444"/>
            </a:xfrm>
            <a:prstGeom prst="rect">
              <a:avLst/>
            </a:prstGeom>
            <a:noFill/>
            <a:ln>
              <a:noFill/>
            </a:ln>
          </p:spPr>
        </p:pic>
        <p:grpSp>
          <p:nvGrpSpPr>
            <p:cNvPr id="616" name="Google Shape;616;p48"/>
            <p:cNvGrpSpPr/>
            <p:nvPr/>
          </p:nvGrpSpPr>
          <p:grpSpPr>
            <a:xfrm>
              <a:off x="3456" y="2448"/>
              <a:ext cx="1680" cy="144"/>
              <a:chOff x="3456" y="2448"/>
              <a:chExt cx="1680" cy="144"/>
            </a:xfrm>
          </p:grpSpPr>
          <p:cxnSp>
            <p:nvCxnSpPr>
              <p:cNvPr id="617" name="Google Shape;617;p48"/>
              <p:cNvCxnSpPr/>
              <p:nvPr/>
            </p:nvCxnSpPr>
            <p:spPr>
              <a:xfrm rot="10800000">
                <a:off x="3456" y="2448"/>
                <a:ext cx="0" cy="144"/>
              </a:xfrm>
              <a:prstGeom prst="straightConnector1">
                <a:avLst/>
              </a:prstGeom>
              <a:noFill/>
              <a:ln cap="flat" cmpd="sng" w="9525">
                <a:solidFill>
                  <a:schemeClr val="dk1"/>
                </a:solidFill>
                <a:prstDash val="solid"/>
                <a:round/>
                <a:headEnd len="sm" w="sm" type="none"/>
                <a:tailEnd len="med" w="med" type="triangle"/>
              </a:ln>
            </p:spPr>
          </p:cxnSp>
          <p:cxnSp>
            <p:nvCxnSpPr>
              <p:cNvPr id="618" name="Google Shape;618;p48"/>
              <p:cNvCxnSpPr/>
              <p:nvPr/>
            </p:nvCxnSpPr>
            <p:spPr>
              <a:xfrm rot="10800000">
                <a:off x="4032" y="2448"/>
                <a:ext cx="0" cy="144"/>
              </a:xfrm>
              <a:prstGeom prst="straightConnector1">
                <a:avLst/>
              </a:prstGeom>
              <a:noFill/>
              <a:ln cap="flat" cmpd="sng" w="9525">
                <a:solidFill>
                  <a:schemeClr val="dk1"/>
                </a:solidFill>
                <a:prstDash val="solid"/>
                <a:round/>
                <a:headEnd len="sm" w="sm" type="none"/>
                <a:tailEnd len="med" w="med" type="triangle"/>
              </a:ln>
            </p:spPr>
          </p:cxnSp>
          <p:cxnSp>
            <p:nvCxnSpPr>
              <p:cNvPr id="619" name="Google Shape;619;p48"/>
              <p:cNvCxnSpPr/>
              <p:nvPr/>
            </p:nvCxnSpPr>
            <p:spPr>
              <a:xfrm rot="10800000">
                <a:off x="4608" y="2448"/>
                <a:ext cx="0" cy="144"/>
              </a:xfrm>
              <a:prstGeom prst="straightConnector1">
                <a:avLst/>
              </a:prstGeom>
              <a:noFill/>
              <a:ln cap="flat" cmpd="sng" w="9525">
                <a:solidFill>
                  <a:schemeClr val="dk1"/>
                </a:solidFill>
                <a:prstDash val="solid"/>
                <a:round/>
                <a:headEnd len="sm" w="sm" type="none"/>
                <a:tailEnd len="med" w="med" type="triangle"/>
              </a:ln>
            </p:spPr>
          </p:cxnSp>
          <p:cxnSp>
            <p:nvCxnSpPr>
              <p:cNvPr id="620" name="Google Shape;620;p48"/>
              <p:cNvCxnSpPr/>
              <p:nvPr/>
            </p:nvCxnSpPr>
            <p:spPr>
              <a:xfrm rot="10800000">
                <a:off x="5136" y="2448"/>
                <a:ext cx="0" cy="144"/>
              </a:xfrm>
              <a:prstGeom prst="straightConnector1">
                <a:avLst/>
              </a:prstGeom>
              <a:noFill/>
              <a:ln cap="flat" cmpd="sng" w="9525">
                <a:solidFill>
                  <a:schemeClr val="dk1"/>
                </a:solidFill>
                <a:prstDash val="solid"/>
                <a:round/>
                <a:headEnd len="sm" w="sm" type="none"/>
                <a:tailEnd len="med" w="med" type="triangle"/>
              </a:ln>
            </p:spPr>
          </p:cxnSp>
        </p:grpSp>
      </p:grpSp>
      <p:sp>
        <p:nvSpPr>
          <p:cNvPr id="621" name="Google Shape;621;p48"/>
          <p:cNvSpPr txBox="1"/>
          <p:nvPr/>
        </p:nvSpPr>
        <p:spPr>
          <a:xfrm>
            <a:off x="304800" y="4352925"/>
            <a:ext cx="2743200" cy="5191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u="sng">
                <a:solidFill>
                  <a:schemeClr val="dk1"/>
                </a:solidFill>
                <a:latin typeface="Times New Roman"/>
                <a:ea typeface="Times New Roman"/>
                <a:cs typeface="Times New Roman"/>
                <a:sym typeface="Times New Roman"/>
              </a:rPr>
              <a:t>Vasoconstriction</a:t>
            </a:r>
            <a:endParaRPr/>
          </a:p>
        </p:txBody>
      </p:sp>
      <p:sp>
        <p:nvSpPr>
          <p:cNvPr id="622" name="Google Shape;622;p48"/>
          <p:cNvSpPr txBox="1"/>
          <p:nvPr/>
        </p:nvSpPr>
        <p:spPr>
          <a:xfrm>
            <a:off x="304800" y="4999038"/>
            <a:ext cx="4343400" cy="13112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If the body temperature falls. The blood vessels in the skin constrict. Less warm blood flows near the surface so less heat is lost</a:t>
            </a:r>
            <a:endParaRPr sz="2400">
              <a:solidFill>
                <a:schemeClr val="dk1"/>
              </a:solidFill>
              <a:latin typeface="Times New Roman"/>
              <a:ea typeface="Times New Roman"/>
              <a:cs typeface="Times New Roman"/>
              <a:sym typeface="Times New Roman"/>
            </a:endParaRPr>
          </a:p>
        </p:txBody>
      </p:sp>
      <p:sp>
        <p:nvSpPr>
          <p:cNvPr id="623" name="Google Shape;623;p48"/>
          <p:cNvSpPr txBox="1"/>
          <p:nvPr/>
        </p:nvSpPr>
        <p:spPr>
          <a:xfrm>
            <a:off x="6165002" y="381000"/>
            <a:ext cx="278380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Garamond"/>
                <a:ea typeface="Garamond"/>
                <a:cs typeface="Garamond"/>
                <a:sym typeface="Garamond"/>
              </a:rPr>
              <a:t>                Homeostasis</a:t>
            </a:r>
            <a:br>
              <a:rPr b="1" lang="en-US" sz="2000">
                <a:solidFill>
                  <a:schemeClr val="dk1"/>
                </a:solidFill>
                <a:latin typeface="Garamond"/>
                <a:ea typeface="Garamond"/>
                <a:cs typeface="Garamond"/>
                <a:sym typeface="Garamond"/>
              </a:rPr>
            </a:br>
            <a:endParaRPr b="1" sz="20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100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childTnLst>
                          </p:cTn>
                        </p:par>
                        <p:par>
                          <p:cTn fill="hold">
                            <p:stCondLst>
                              <p:cond delay="501"/>
                            </p:stCondLst>
                            <p:childTnLst>
                              <p:par>
                                <p:cTn fill="hold" nodeType="afterEffect" presetClass="entr" presetID="1" presetSubtype="0">
                                  <p:stCondLst>
                                    <p:cond delay="3000"/>
                                  </p:stCondLst>
                                  <p:childTnLst>
                                    <p:set>
                                      <p:cBhvr>
                                        <p:cTn dur="1" fill="hold">
                                          <p:stCondLst>
                                            <p:cond delay="0"/>
                                          </p:stCondLst>
                                        </p:cTn>
                                        <p:tgtEl>
                                          <p:spTgt spid="621"/>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0" presetSubtype="0">
                                  <p:stCondLst>
                                    <p:cond delay="200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500"/>
                                        <p:tgtEl>
                                          <p:spTgt spid="6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1"/>
                                        </p:tgtEl>
                                        <p:attrNameLst>
                                          <p:attrName>style.visibility</p:attrName>
                                        </p:attrNameLst>
                                      </p:cBhvr>
                                      <p:to>
                                        <p:strVal val="visible"/>
                                      </p:to>
                                    </p:set>
                                    <p:anim calcmode="lin" valueType="num">
                                      <p:cBhvr additive="base">
                                        <p:cTn dur="500"/>
                                        <p:tgtEl>
                                          <p:spTgt spid="60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2"/>
                                        </p:tgtEl>
                                        <p:attrNameLst>
                                          <p:attrName>style.visibility</p:attrName>
                                        </p:attrNameLst>
                                      </p:cBhvr>
                                      <p:to>
                                        <p:strVal val="visible"/>
                                      </p:to>
                                    </p:set>
                                    <p:anim calcmode="lin" valueType="num">
                                      <p:cBhvr additive="base">
                                        <p:cTn dur="500"/>
                                        <p:tgtEl>
                                          <p:spTgt spid="6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9"/>
          <p:cNvSpPr txBox="1"/>
          <p:nvPr>
            <p:ph type="title"/>
          </p:nvPr>
        </p:nvSpPr>
        <p:spPr>
          <a:xfrm>
            <a:off x="457200" y="76200"/>
            <a:ext cx="8229600" cy="13716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3600"/>
              <a:buFont typeface="Calibri"/>
              <a:buNone/>
            </a:pPr>
            <a:r>
              <a:rPr lang="en-US" sz="3600">
                <a:latin typeface="Calibri"/>
                <a:ea typeface="Calibri"/>
                <a:cs typeface="Calibri"/>
                <a:sym typeface="Calibri"/>
              </a:rPr>
              <a:t>Kidney and Water Regulation</a:t>
            </a:r>
            <a:endParaRPr/>
          </a:p>
        </p:txBody>
      </p:sp>
      <p:sp>
        <p:nvSpPr>
          <p:cNvPr id="629" name="Google Shape;629;p49"/>
          <p:cNvSpPr txBox="1"/>
          <p:nvPr>
            <p:ph idx="1" type="body"/>
          </p:nvPr>
        </p:nvSpPr>
        <p:spPr>
          <a:xfrm>
            <a:off x="4876800" y="1524000"/>
            <a:ext cx="3810000" cy="49530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660"/>
              <a:buChar char="⚫"/>
            </a:pPr>
            <a:r>
              <a:rPr lang="en-US" sz="2800">
                <a:latin typeface="Calibri"/>
                <a:ea typeface="Calibri"/>
                <a:cs typeface="Calibri"/>
                <a:sym typeface="Calibri"/>
              </a:rPr>
              <a:t>The nephron is the most important functional part of the kidney.</a:t>
            </a:r>
            <a:endParaRPr/>
          </a:p>
          <a:p>
            <a:pPr indent="-274320" lvl="0" marL="274320" rtl="0" algn="l">
              <a:spcBef>
                <a:spcPts val="560"/>
              </a:spcBef>
              <a:spcAft>
                <a:spcPts val="0"/>
              </a:spcAft>
              <a:buSzPts val="2660"/>
              <a:buChar char="⚫"/>
            </a:pPr>
            <a:r>
              <a:rPr lang="en-US" sz="2800">
                <a:latin typeface="Calibri"/>
                <a:ea typeface="Calibri"/>
                <a:cs typeface="Calibri"/>
                <a:sym typeface="Calibri"/>
              </a:rPr>
              <a:t>It filters nutrients like salts and amino acids in the Bowman’s capsule  into ascending loop and filters the urine.</a:t>
            </a:r>
            <a:endParaRPr/>
          </a:p>
        </p:txBody>
      </p:sp>
      <p:pic>
        <p:nvPicPr>
          <p:cNvPr descr="See full size image" id="630" name="Google Shape;630;p49"/>
          <p:cNvPicPr preferRelativeResize="0"/>
          <p:nvPr/>
        </p:nvPicPr>
        <p:blipFill rotWithShape="1">
          <a:blip r:embed="rId3">
            <a:alphaModFix/>
          </a:blip>
          <a:srcRect b="0" l="0" r="0" t="0"/>
          <a:stretch/>
        </p:blipFill>
        <p:spPr>
          <a:xfrm>
            <a:off x="457200" y="1447800"/>
            <a:ext cx="4286250" cy="502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2000"/>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0" st="0"/>
                                            </p:txEl>
                                          </p:spTgt>
                                        </p:tgtEl>
                                        <p:attrNameLst>
                                          <p:attrName>style.visibility</p:attrName>
                                        </p:attrNameLst>
                                      </p:cBhvr>
                                      <p:to>
                                        <p:strVal val="visible"/>
                                      </p:to>
                                    </p:set>
                                    <p:animEffect filter="fade" transition="in">
                                      <p:cBhvr>
                                        <p:cTn dur="2000"/>
                                        <p:tgtEl>
                                          <p:spTgt spid="6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xEl>
                                              <p:pRg end="1" st="1"/>
                                            </p:txEl>
                                          </p:spTgt>
                                        </p:tgtEl>
                                        <p:attrNameLst>
                                          <p:attrName>style.visibility</p:attrName>
                                        </p:attrNameLst>
                                      </p:cBhvr>
                                      <p:to>
                                        <p:strVal val="visible"/>
                                      </p:to>
                                    </p:set>
                                    <p:animEffect filter="fade" transition="in">
                                      <p:cBhvr>
                                        <p:cTn dur="2000"/>
                                        <p:tgtEl>
                                          <p:spTgt spid="62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0"/>
          <p:cNvSpPr txBox="1"/>
          <p:nvPr>
            <p:ph type="title"/>
          </p:nvPr>
        </p:nvSpPr>
        <p:spPr>
          <a:xfrm>
            <a:off x="457200" y="152400"/>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3600"/>
              <a:buFont typeface="Calibri"/>
              <a:buNone/>
            </a:pPr>
            <a:r>
              <a:rPr lang="en-US" sz="3600">
                <a:latin typeface="Calibri"/>
                <a:ea typeface="Calibri"/>
                <a:cs typeface="Calibri"/>
                <a:sym typeface="Calibri"/>
              </a:rPr>
              <a:t>Kidney and Water Regulation</a:t>
            </a:r>
            <a:endParaRPr/>
          </a:p>
        </p:txBody>
      </p:sp>
      <p:sp>
        <p:nvSpPr>
          <p:cNvPr id="636" name="Google Shape;636;p50"/>
          <p:cNvSpPr txBox="1"/>
          <p:nvPr>
            <p:ph idx="1" type="body"/>
          </p:nvPr>
        </p:nvSpPr>
        <p:spPr>
          <a:xfrm>
            <a:off x="152400" y="1219200"/>
            <a:ext cx="8991600" cy="52578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660"/>
              <a:buFont typeface="Noto Sans Symbols"/>
              <a:buNone/>
            </a:pPr>
            <a:r>
              <a:rPr lang="en-US" sz="2800">
                <a:latin typeface="Calibri"/>
                <a:ea typeface="Calibri"/>
                <a:cs typeface="Calibri"/>
                <a:sym typeface="Calibri"/>
              </a:rPr>
              <a:t>	Anti-Diuretic Hormone, ADH (also called vasopressin), is secreted by the pituitary gland and  acts on the nephron to conserve water and regulate the tonicity of body fluids.</a:t>
            </a:r>
            <a:r>
              <a:rPr lang="en-US"/>
              <a:t> </a:t>
            </a:r>
            <a:endParaRPr/>
          </a:p>
          <a:p>
            <a:pPr indent="-274320" lvl="0" marL="274320" rtl="0" algn="l">
              <a:spcBef>
                <a:spcPts val="520"/>
              </a:spcBef>
              <a:spcAft>
                <a:spcPts val="0"/>
              </a:spcAft>
              <a:buSzPts val="2470"/>
              <a:buFont typeface="Noto Sans Symbols"/>
              <a:buNone/>
            </a:pPr>
            <a:r>
              <a:t/>
            </a:r>
            <a:endParaRPr/>
          </a:p>
          <a:p>
            <a:pPr indent="-117475" lvl="0" marL="274320" rtl="0" algn="l">
              <a:spcBef>
                <a:spcPts val="520"/>
              </a:spcBef>
              <a:spcAft>
                <a:spcPts val="0"/>
              </a:spcAft>
              <a:buSzPts val="2470"/>
              <a:buNone/>
            </a:pPr>
            <a:r>
              <a:t/>
            </a:r>
            <a:endParaRPr/>
          </a:p>
        </p:txBody>
      </p:sp>
      <p:pic>
        <p:nvPicPr>
          <p:cNvPr descr="pituitary" id="637" name="Google Shape;637;p50"/>
          <p:cNvPicPr preferRelativeResize="0"/>
          <p:nvPr/>
        </p:nvPicPr>
        <p:blipFill rotWithShape="1">
          <a:blip r:embed="rId3">
            <a:alphaModFix/>
          </a:blip>
          <a:srcRect b="0" l="0" r="0" t="0"/>
          <a:stretch/>
        </p:blipFill>
        <p:spPr>
          <a:xfrm>
            <a:off x="228600" y="2667000"/>
            <a:ext cx="2857500" cy="3895725"/>
          </a:xfrm>
          <a:prstGeom prst="rect">
            <a:avLst/>
          </a:prstGeom>
          <a:noFill/>
          <a:ln>
            <a:noFill/>
          </a:ln>
        </p:spPr>
      </p:pic>
      <p:sp>
        <p:nvSpPr>
          <p:cNvPr id="638" name="Google Shape;638;p50"/>
          <p:cNvSpPr/>
          <p:nvPr/>
        </p:nvSpPr>
        <p:spPr>
          <a:xfrm>
            <a:off x="3200400" y="4191000"/>
            <a:ext cx="838200" cy="485775"/>
          </a:xfrm>
          <a:prstGeom prst="rightArrow">
            <a:avLst>
              <a:gd fmla="val 50000" name="adj1"/>
              <a:gd fmla="val 43137"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639" name="Google Shape;639;p50"/>
          <p:cNvSpPr txBox="1"/>
          <p:nvPr/>
        </p:nvSpPr>
        <p:spPr>
          <a:xfrm>
            <a:off x="4114800" y="3733800"/>
            <a:ext cx="1600200" cy="1373188"/>
          </a:xfrm>
          <a:prstGeom prst="rect">
            <a:avLst/>
          </a:prstGeom>
          <a:solidFill>
            <a:srgbClr val="8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Calibri"/>
              <a:buNone/>
            </a:pPr>
            <a:r>
              <a:rPr b="0" i="0" lang="en-US" sz="2800" u="none" cap="none" strike="noStrike">
                <a:solidFill>
                  <a:srgbClr val="FFFFFF"/>
                </a:solidFill>
                <a:latin typeface="Calibri"/>
                <a:ea typeface="Calibri"/>
                <a:cs typeface="Calibri"/>
                <a:sym typeface="Calibri"/>
              </a:rPr>
              <a:t>Anti- </a:t>
            </a:r>
            <a:endParaRPr/>
          </a:p>
          <a:p>
            <a:pPr indent="0" lvl="0" marL="0" marR="0" rtl="0" algn="l">
              <a:lnSpc>
                <a:spcPct val="100000"/>
              </a:lnSpc>
              <a:spcBef>
                <a:spcPts val="0"/>
              </a:spcBef>
              <a:spcAft>
                <a:spcPts val="0"/>
              </a:spcAft>
              <a:buClr>
                <a:srgbClr val="FFFFFF"/>
              </a:buClr>
              <a:buSzPts val="2800"/>
              <a:buFont typeface="Calibri"/>
              <a:buNone/>
            </a:pPr>
            <a:r>
              <a:rPr b="0" i="0" lang="en-US" sz="2800" u="none" cap="none" strike="noStrike">
                <a:solidFill>
                  <a:srgbClr val="FFFFFF"/>
                </a:solidFill>
                <a:latin typeface="Calibri"/>
                <a:ea typeface="Calibri"/>
                <a:cs typeface="Calibri"/>
                <a:sym typeface="Calibri"/>
              </a:rPr>
              <a:t>Diuretic</a:t>
            </a:r>
            <a:endParaRPr/>
          </a:p>
          <a:p>
            <a:pPr indent="0" lvl="0" marL="0" marR="0" rtl="0" algn="l">
              <a:lnSpc>
                <a:spcPct val="100000"/>
              </a:lnSpc>
              <a:spcBef>
                <a:spcPts val="0"/>
              </a:spcBef>
              <a:spcAft>
                <a:spcPts val="0"/>
              </a:spcAft>
              <a:buClr>
                <a:srgbClr val="FFFFFF"/>
              </a:buClr>
              <a:buSzPts val="2800"/>
              <a:buFont typeface="Calibri"/>
              <a:buNone/>
            </a:pPr>
            <a:r>
              <a:rPr b="0" i="0" lang="en-US" sz="2800" u="none" cap="none" strike="noStrike">
                <a:solidFill>
                  <a:srgbClr val="FFFFFF"/>
                </a:solidFill>
                <a:latin typeface="Calibri"/>
                <a:ea typeface="Calibri"/>
                <a:cs typeface="Calibri"/>
                <a:sym typeface="Calibri"/>
              </a:rPr>
              <a:t>Hormone </a:t>
            </a:r>
            <a:endParaRPr/>
          </a:p>
        </p:txBody>
      </p:sp>
      <p:sp>
        <p:nvSpPr>
          <p:cNvPr id="640" name="Google Shape;640;p50"/>
          <p:cNvSpPr/>
          <p:nvPr/>
        </p:nvSpPr>
        <p:spPr>
          <a:xfrm>
            <a:off x="5867400" y="4191000"/>
            <a:ext cx="976313" cy="485775"/>
          </a:xfrm>
          <a:prstGeom prst="rightArrow">
            <a:avLst>
              <a:gd fmla="val 50000" name="adj1"/>
              <a:gd fmla="val 50245"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descr="See full size image" id="641" name="Google Shape;641;p50"/>
          <p:cNvSpPr/>
          <p:nvPr/>
        </p:nvSpPr>
        <p:spPr>
          <a:xfrm>
            <a:off x="155575" y="46038"/>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pic>
        <p:nvPicPr>
          <p:cNvPr descr="nephron2" id="642" name="Google Shape;642;p50"/>
          <p:cNvPicPr preferRelativeResize="0"/>
          <p:nvPr/>
        </p:nvPicPr>
        <p:blipFill rotWithShape="1">
          <a:blip r:embed="rId4">
            <a:alphaModFix/>
          </a:blip>
          <a:srcRect b="0" l="0" r="0" t="0"/>
          <a:stretch/>
        </p:blipFill>
        <p:spPr>
          <a:xfrm>
            <a:off x="6858000" y="2819400"/>
            <a:ext cx="1857375" cy="2590800"/>
          </a:xfrm>
          <a:prstGeom prst="rect">
            <a:avLst/>
          </a:prstGeom>
          <a:noFill/>
          <a:ln>
            <a:noFill/>
          </a:ln>
        </p:spPr>
      </p:pic>
      <p:sp>
        <p:nvSpPr>
          <p:cNvPr id="643" name="Google Shape;643;p50"/>
          <p:cNvSpPr txBox="1"/>
          <p:nvPr/>
        </p:nvSpPr>
        <p:spPr>
          <a:xfrm>
            <a:off x="5486400" y="5562600"/>
            <a:ext cx="3429000" cy="1006475"/>
          </a:xfrm>
          <a:prstGeom prst="rect">
            <a:avLst/>
          </a:prstGeom>
          <a:solidFill>
            <a:srgbClr val="8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ADH acts on Nephron to reabsorb water and decrease blood osmolality (saltiness)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
          <p:cNvSpPr txBox="1"/>
          <p:nvPr>
            <p:ph idx="11" type="ftr"/>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Chapter 1 Homeostasis: The Foundation of Physiology  </a:t>
            </a:r>
            <a:br>
              <a:rPr b="0" i="0" lang="en-US" sz="800" u="none">
                <a:solidFill>
                  <a:schemeClr val="dk1"/>
                </a:solidFill>
                <a:latin typeface="Arial"/>
                <a:ea typeface="Arial"/>
                <a:cs typeface="Arial"/>
                <a:sym typeface="Arial"/>
              </a:rPr>
            </a:br>
            <a:r>
              <a:rPr b="0" i="1" lang="en-US" sz="800" u="none">
                <a:solidFill>
                  <a:schemeClr val="dk1"/>
                </a:solidFill>
                <a:latin typeface="Arial"/>
                <a:ea typeface="Arial"/>
                <a:cs typeface="Arial"/>
                <a:sym typeface="Arial"/>
              </a:rPr>
              <a:t>Human Physiology</a:t>
            </a:r>
            <a:r>
              <a:rPr b="0" i="0" lang="en-US" sz="800" u="none">
                <a:solidFill>
                  <a:schemeClr val="dk1"/>
                </a:solidFill>
                <a:latin typeface="Arial"/>
                <a:ea typeface="Arial"/>
                <a:cs typeface="Arial"/>
                <a:sym typeface="Arial"/>
              </a:rPr>
              <a:t> by Lauralee Sherwood ©2007 Brooks/Cole-Thomson Learning</a:t>
            </a:r>
            <a:endParaRPr/>
          </a:p>
        </p:txBody>
      </p:sp>
      <p:sp>
        <p:nvSpPr>
          <p:cNvPr id="262" name="Google Shape;262;p6"/>
          <p:cNvSpPr txBox="1"/>
          <p:nvPr>
            <p:ph type="title"/>
          </p:nvPr>
        </p:nvSpPr>
        <p:spPr>
          <a:xfrm>
            <a:off x="457200" y="704088"/>
            <a:ext cx="82296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4000"/>
              <a:buFont typeface="Calibri"/>
              <a:buNone/>
            </a:pPr>
            <a:r>
              <a:rPr lang="en-US" sz="4000"/>
              <a:t>Body Systems</a:t>
            </a:r>
            <a:endParaRPr/>
          </a:p>
        </p:txBody>
      </p:sp>
      <p:pic>
        <p:nvPicPr>
          <p:cNvPr descr="0103left" id="263" name="Google Shape;263;p6"/>
          <p:cNvPicPr preferRelativeResize="0"/>
          <p:nvPr/>
        </p:nvPicPr>
        <p:blipFill rotWithShape="1">
          <a:blip r:embed="rId3">
            <a:alphaModFix/>
          </a:blip>
          <a:srcRect b="0" l="0" r="0" t="0"/>
          <a:stretch/>
        </p:blipFill>
        <p:spPr>
          <a:xfrm>
            <a:off x="533400" y="762000"/>
            <a:ext cx="8001000" cy="4953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1"/>
          <p:cNvSpPr txBox="1"/>
          <p:nvPr>
            <p:ph type="title"/>
          </p:nvPr>
        </p:nvSpPr>
        <p:spPr>
          <a:xfrm>
            <a:off x="457200" y="381000"/>
            <a:ext cx="8229600" cy="12192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3600"/>
              <a:buFont typeface="Calibri"/>
              <a:buNone/>
            </a:pPr>
            <a:r>
              <a:rPr lang="en-US" sz="3600">
                <a:latin typeface="Calibri"/>
                <a:ea typeface="Calibri"/>
                <a:cs typeface="Calibri"/>
                <a:sym typeface="Calibri"/>
              </a:rPr>
              <a:t>ADH regulated water conservation in kidneys</a:t>
            </a:r>
            <a:endParaRPr/>
          </a:p>
        </p:txBody>
      </p:sp>
      <p:sp>
        <p:nvSpPr>
          <p:cNvPr id="649" name="Google Shape;649;p51"/>
          <p:cNvSpPr txBox="1"/>
          <p:nvPr/>
        </p:nvSpPr>
        <p:spPr>
          <a:xfrm>
            <a:off x="5867400" y="1371600"/>
            <a:ext cx="1600200" cy="641350"/>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cap="none" strike="noStrike">
                <a:solidFill>
                  <a:srgbClr val="FFFFFF"/>
                </a:solidFill>
                <a:latin typeface="Tahoma"/>
                <a:ea typeface="Tahoma"/>
                <a:cs typeface="Tahoma"/>
                <a:sym typeface="Tahoma"/>
              </a:rPr>
              <a:t>Excess water in the blood</a:t>
            </a:r>
            <a:endParaRPr/>
          </a:p>
        </p:txBody>
      </p:sp>
      <p:sp>
        <p:nvSpPr>
          <p:cNvPr id="650" name="Google Shape;650;p51"/>
          <p:cNvSpPr txBox="1"/>
          <p:nvPr/>
        </p:nvSpPr>
        <p:spPr>
          <a:xfrm>
            <a:off x="4953000" y="2590800"/>
            <a:ext cx="3352800" cy="915988"/>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Stimulates osmoreceptors in hypothalamus to send signals to the pituitary gland</a:t>
            </a:r>
            <a:endParaRPr/>
          </a:p>
        </p:txBody>
      </p:sp>
      <p:sp>
        <p:nvSpPr>
          <p:cNvPr id="651" name="Google Shape;651;p51"/>
          <p:cNvSpPr/>
          <p:nvPr/>
        </p:nvSpPr>
        <p:spPr>
          <a:xfrm>
            <a:off x="6324600" y="2133600"/>
            <a:ext cx="381000" cy="381000"/>
          </a:xfrm>
          <a:prstGeom prst="down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652" name="Google Shape;652;p51"/>
          <p:cNvSpPr/>
          <p:nvPr/>
        </p:nvSpPr>
        <p:spPr>
          <a:xfrm>
            <a:off x="6400800" y="3733800"/>
            <a:ext cx="381000" cy="381000"/>
          </a:xfrm>
          <a:prstGeom prst="down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653" name="Google Shape;653;p51"/>
          <p:cNvSpPr txBox="1"/>
          <p:nvPr/>
        </p:nvSpPr>
        <p:spPr>
          <a:xfrm>
            <a:off x="5638800" y="4114800"/>
            <a:ext cx="184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654" name="Google Shape;654;p51"/>
          <p:cNvSpPr txBox="1"/>
          <p:nvPr/>
        </p:nvSpPr>
        <p:spPr>
          <a:xfrm>
            <a:off x="5410200" y="4191000"/>
            <a:ext cx="2454275" cy="641350"/>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Pituitary glands secretes </a:t>
            </a:r>
            <a:r>
              <a:rPr b="0" i="0" lang="en-US" sz="1800" u="sng" cap="none" strike="noStrike">
                <a:solidFill>
                  <a:srgbClr val="FFFFFF"/>
                </a:solidFill>
                <a:latin typeface="Calibri"/>
                <a:ea typeface="Calibri"/>
                <a:cs typeface="Calibri"/>
                <a:sym typeface="Calibri"/>
              </a:rPr>
              <a:t>low</a:t>
            </a:r>
            <a:r>
              <a:rPr b="0" i="0" lang="en-US" sz="1800" u="none" cap="none" strike="noStrike">
                <a:solidFill>
                  <a:srgbClr val="FFFFFF"/>
                </a:solidFill>
                <a:latin typeface="Calibri"/>
                <a:ea typeface="Calibri"/>
                <a:cs typeface="Calibri"/>
                <a:sym typeface="Calibri"/>
              </a:rPr>
              <a:t> levels of ADH</a:t>
            </a:r>
            <a:endParaRPr/>
          </a:p>
        </p:txBody>
      </p:sp>
      <p:sp>
        <p:nvSpPr>
          <p:cNvPr id="655" name="Google Shape;655;p51"/>
          <p:cNvSpPr/>
          <p:nvPr/>
        </p:nvSpPr>
        <p:spPr>
          <a:xfrm>
            <a:off x="6172200" y="5029200"/>
            <a:ext cx="485775" cy="381000"/>
          </a:xfrm>
          <a:prstGeom prst="down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656" name="Google Shape;656;p51"/>
          <p:cNvSpPr txBox="1"/>
          <p:nvPr/>
        </p:nvSpPr>
        <p:spPr>
          <a:xfrm>
            <a:off x="5562600" y="5562600"/>
            <a:ext cx="184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657" name="Google Shape;657;p51"/>
          <p:cNvSpPr txBox="1"/>
          <p:nvPr/>
        </p:nvSpPr>
        <p:spPr>
          <a:xfrm>
            <a:off x="4724400" y="5486400"/>
            <a:ext cx="4191000" cy="1190625"/>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Less ADH makes the tubules less permeable </a:t>
            </a:r>
            <a:r>
              <a:rPr b="0" i="0" lang="en-US" sz="1800" u="none" cap="none" strike="noStrike">
                <a:solidFill>
                  <a:srgbClr val="FFFFFF"/>
                </a:solidFill>
                <a:latin typeface="Tahoma"/>
                <a:ea typeface="Tahoma"/>
                <a:cs typeface="Tahoma"/>
                <a:sym typeface="Tahoma"/>
              </a:rPr>
              <a:t>and less water is reabsorbed back into the bloodstream (urine is dilute).</a:t>
            </a:r>
            <a:endParaRPr/>
          </a:p>
        </p:txBody>
      </p:sp>
      <p:sp>
        <p:nvSpPr>
          <p:cNvPr id="658" name="Google Shape;658;p51"/>
          <p:cNvSpPr txBox="1"/>
          <p:nvPr/>
        </p:nvSpPr>
        <p:spPr>
          <a:xfrm>
            <a:off x="1600200" y="1676400"/>
            <a:ext cx="184150"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659" name="Google Shape;659;p51"/>
          <p:cNvSpPr txBox="1"/>
          <p:nvPr/>
        </p:nvSpPr>
        <p:spPr>
          <a:xfrm>
            <a:off x="1219200" y="1447800"/>
            <a:ext cx="1905000" cy="641350"/>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Less water in the blood</a:t>
            </a:r>
            <a:endParaRPr/>
          </a:p>
        </p:txBody>
      </p:sp>
      <p:sp>
        <p:nvSpPr>
          <p:cNvPr id="660" name="Google Shape;660;p51"/>
          <p:cNvSpPr/>
          <p:nvPr/>
        </p:nvSpPr>
        <p:spPr>
          <a:xfrm>
            <a:off x="1905000" y="2209800"/>
            <a:ext cx="457200" cy="381000"/>
          </a:xfrm>
          <a:prstGeom prst="down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661" name="Google Shape;661;p51"/>
          <p:cNvSpPr/>
          <p:nvPr/>
        </p:nvSpPr>
        <p:spPr>
          <a:xfrm>
            <a:off x="1905000" y="3778250"/>
            <a:ext cx="533400" cy="381000"/>
          </a:xfrm>
          <a:prstGeom prst="down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662" name="Google Shape;662;p51"/>
          <p:cNvSpPr/>
          <p:nvPr/>
        </p:nvSpPr>
        <p:spPr>
          <a:xfrm>
            <a:off x="1952625" y="5181600"/>
            <a:ext cx="485775" cy="381000"/>
          </a:xfrm>
          <a:prstGeom prst="down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FFFFFF"/>
              </a:solidFill>
              <a:latin typeface="Tahoma"/>
              <a:ea typeface="Tahoma"/>
              <a:cs typeface="Tahoma"/>
              <a:sym typeface="Tahoma"/>
            </a:endParaRPr>
          </a:p>
        </p:txBody>
      </p:sp>
      <p:sp>
        <p:nvSpPr>
          <p:cNvPr id="663" name="Google Shape;663;p51"/>
          <p:cNvSpPr txBox="1"/>
          <p:nvPr/>
        </p:nvSpPr>
        <p:spPr>
          <a:xfrm>
            <a:off x="76200" y="5637213"/>
            <a:ext cx="4267200" cy="915987"/>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ADH makes the tubules more permeable and more water is reabsorbed back into the bloodstream (urine is concentrated).</a:t>
            </a:r>
            <a:endParaRPr/>
          </a:p>
        </p:txBody>
      </p:sp>
      <p:sp>
        <p:nvSpPr>
          <p:cNvPr id="664" name="Google Shape;664;p51"/>
          <p:cNvSpPr txBox="1"/>
          <p:nvPr/>
        </p:nvSpPr>
        <p:spPr>
          <a:xfrm>
            <a:off x="609600" y="2590800"/>
            <a:ext cx="3352800" cy="915988"/>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Stimulates osmoreceptors in hypothalamus to send signals to the pituitary gland</a:t>
            </a:r>
            <a:endParaRPr/>
          </a:p>
        </p:txBody>
      </p:sp>
      <p:sp>
        <p:nvSpPr>
          <p:cNvPr id="665" name="Google Shape;665;p51"/>
          <p:cNvSpPr txBox="1"/>
          <p:nvPr/>
        </p:nvSpPr>
        <p:spPr>
          <a:xfrm>
            <a:off x="990600" y="4235450"/>
            <a:ext cx="2454275" cy="641350"/>
          </a:xfrm>
          <a:prstGeom prst="rect">
            <a:avLst/>
          </a:prstGeom>
          <a:solidFill>
            <a:srgbClr val="660066"/>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Pituitary glands secretes </a:t>
            </a:r>
            <a:r>
              <a:rPr b="0" i="0" lang="en-US" sz="1800" u="sng" cap="none" strike="noStrike">
                <a:solidFill>
                  <a:srgbClr val="FFFFFF"/>
                </a:solidFill>
                <a:latin typeface="Calibri"/>
                <a:ea typeface="Calibri"/>
                <a:cs typeface="Calibri"/>
                <a:sym typeface="Calibri"/>
              </a:rPr>
              <a:t>high</a:t>
            </a:r>
            <a:r>
              <a:rPr b="0" i="0" lang="en-US" sz="1800" u="none" cap="none" strike="noStrike">
                <a:solidFill>
                  <a:srgbClr val="FFFFFF"/>
                </a:solidFill>
                <a:latin typeface="Calibri"/>
                <a:ea typeface="Calibri"/>
                <a:cs typeface="Calibri"/>
                <a:sym typeface="Calibri"/>
              </a:rPr>
              <a:t> levels of ADH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3600"/>
              <a:buFont typeface="Calibri"/>
              <a:buNone/>
            </a:pPr>
            <a:r>
              <a:rPr lang="en-US" sz="3600">
                <a:latin typeface="Calibri"/>
                <a:ea typeface="Calibri"/>
                <a:cs typeface="Calibri"/>
                <a:sym typeface="Calibri"/>
              </a:rPr>
              <a:t>ADH regulated water conservation in kidneys</a:t>
            </a:r>
            <a:endParaRPr/>
          </a:p>
        </p:txBody>
      </p:sp>
      <p:sp>
        <p:nvSpPr>
          <p:cNvPr id="671" name="Google Shape;671;p5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660"/>
              <a:buChar char="⚫"/>
            </a:pPr>
            <a:r>
              <a:rPr lang="en-US" sz="2800">
                <a:latin typeface="Times New Roman"/>
                <a:ea typeface="Times New Roman"/>
                <a:cs typeface="Times New Roman"/>
                <a:sym typeface="Times New Roman"/>
              </a:rPr>
              <a:t>Osmoregulators send negative feedback to the hypothalamus about the concentration of water in the bloodstream. </a:t>
            </a:r>
            <a:endParaRPr/>
          </a:p>
          <a:p>
            <a:pPr indent="-274320" lvl="0" marL="274320" rtl="0" algn="l">
              <a:spcBef>
                <a:spcPts val="560"/>
              </a:spcBef>
              <a:spcAft>
                <a:spcPts val="0"/>
              </a:spcAft>
              <a:buSzPts val="2660"/>
              <a:buChar char="⚫"/>
            </a:pPr>
            <a:r>
              <a:rPr lang="en-US" sz="2800">
                <a:latin typeface="Times New Roman"/>
                <a:ea typeface="Times New Roman"/>
                <a:cs typeface="Times New Roman"/>
                <a:sym typeface="Times New Roman"/>
              </a:rPr>
              <a:t>The hypothalamus then stimulates the pituitary glands to secrete high or low concentrations of anti-diuretic hormone.</a:t>
            </a:r>
            <a:endParaRPr/>
          </a:p>
          <a:p>
            <a:pPr indent="-274320" lvl="0" marL="274320" rtl="0" algn="l">
              <a:spcBef>
                <a:spcPts val="560"/>
              </a:spcBef>
              <a:spcAft>
                <a:spcPts val="0"/>
              </a:spcAft>
              <a:buSzPts val="2660"/>
              <a:buChar char="⚫"/>
            </a:pPr>
            <a:r>
              <a:rPr lang="en-US" sz="2800">
                <a:latin typeface="Times New Roman"/>
                <a:ea typeface="Times New Roman"/>
                <a:cs typeface="Times New Roman"/>
                <a:sym typeface="Times New Roman"/>
              </a:rPr>
              <a:t>ADH then makes the tubules more or less permeable and hence, maintains water and electrolyte homeostasis.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3"/>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t/>
            </a:r>
            <a:endParaRPr/>
          </a:p>
        </p:txBody>
      </p:sp>
      <p:pic>
        <p:nvPicPr>
          <p:cNvPr id="677" name="Google Shape;677;p53"/>
          <p:cNvPicPr preferRelativeResize="0"/>
          <p:nvPr>
            <p:ph idx="1" type="body"/>
          </p:nvPr>
        </p:nvPicPr>
        <p:blipFill rotWithShape="1">
          <a:blip r:embed="rId3">
            <a:alphaModFix/>
          </a:blip>
          <a:srcRect b="0" l="0" r="0" t="0"/>
          <a:stretch/>
        </p:blipFill>
        <p:spPr>
          <a:xfrm>
            <a:off x="445770" y="1153160"/>
            <a:ext cx="8321675" cy="554926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descr="01_01" id="682" name="Google Shape;682;p54"/>
          <p:cNvPicPr preferRelativeResize="0"/>
          <p:nvPr/>
        </p:nvPicPr>
        <p:blipFill rotWithShape="1">
          <a:blip r:embed="rId3">
            <a:alphaModFix/>
          </a:blip>
          <a:srcRect b="0" l="0" r="0" t="4369"/>
          <a:stretch/>
        </p:blipFill>
        <p:spPr>
          <a:xfrm>
            <a:off x="0" y="0"/>
            <a:ext cx="8915400" cy="678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5"/>
          <p:cNvSpPr txBox="1"/>
          <p:nvPr>
            <p:ph type="title"/>
          </p:nvPr>
        </p:nvSpPr>
        <p:spPr>
          <a:xfrm>
            <a:off x="457200" y="457200"/>
            <a:ext cx="8229600" cy="10668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b="1" lang="en-US"/>
              <a:t>Role of Body Systems in Homeostasis</a:t>
            </a:r>
            <a:endParaRPr/>
          </a:p>
        </p:txBody>
      </p:sp>
      <p:pic>
        <p:nvPicPr>
          <p:cNvPr descr="0106" id="688" name="Google Shape;688;p55"/>
          <p:cNvPicPr preferRelativeResize="0"/>
          <p:nvPr/>
        </p:nvPicPr>
        <p:blipFill rotWithShape="1">
          <a:blip r:embed="rId3">
            <a:alphaModFix/>
          </a:blip>
          <a:srcRect b="3226" l="0" r="0" t="0"/>
          <a:stretch/>
        </p:blipFill>
        <p:spPr>
          <a:xfrm>
            <a:off x="0" y="1524000"/>
            <a:ext cx="9144000" cy="5334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Disruptions in Homeostasis</a:t>
            </a:r>
            <a:endParaRPr/>
          </a:p>
        </p:txBody>
      </p:sp>
      <p:sp>
        <p:nvSpPr>
          <p:cNvPr id="694" name="Google Shape;694;p5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Can lead to illness and death</a:t>
            </a:r>
            <a:endParaRPr/>
          </a:p>
          <a:p>
            <a:pPr indent="-274320" lvl="0" marL="274320" rtl="0" algn="l">
              <a:spcBef>
                <a:spcPts val="520"/>
              </a:spcBef>
              <a:spcAft>
                <a:spcPts val="0"/>
              </a:spcAft>
              <a:buSzPts val="2470"/>
              <a:buChar char="⚫"/>
            </a:pPr>
            <a:r>
              <a:rPr b="1" lang="en-US"/>
              <a:t>Pathophysiology</a:t>
            </a:r>
            <a:endParaRPr/>
          </a:p>
          <a:p>
            <a:pPr indent="-274320" lvl="0" marL="274320" rtl="0" algn="l">
              <a:spcBef>
                <a:spcPts val="520"/>
              </a:spcBef>
              <a:spcAft>
                <a:spcPts val="0"/>
              </a:spcAft>
              <a:buSzPts val="2470"/>
              <a:buChar char="⚫"/>
            </a:pPr>
            <a:r>
              <a:rPr lang="en-US"/>
              <a:t>Abnormal functioning of the body associated with disease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                   Disease</a:t>
            </a:r>
            <a:endParaRPr/>
          </a:p>
        </p:txBody>
      </p:sp>
      <p:sp>
        <p:nvSpPr>
          <p:cNvPr id="700" name="Google Shape;700;p57"/>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Font typeface="Arial"/>
              <a:buChar char="•"/>
            </a:pPr>
            <a:r>
              <a:rPr lang="en-US"/>
              <a:t> Any condition that prevents the body from working as it should</a:t>
            </a:r>
            <a:endParaRPr/>
          </a:p>
          <a:p>
            <a:pPr indent="-274320" lvl="0" marL="274320" rtl="0" algn="l">
              <a:spcBef>
                <a:spcPts val="520"/>
              </a:spcBef>
              <a:spcAft>
                <a:spcPts val="0"/>
              </a:spcAft>
              <a:buSzPts val="2470"/>
              <a:buFont typeface="Arial"/>
              <a:buChar char="•"/>
            </a:pPr>
            <a:r>
              <a:rPr lang="en-US"/>
              <a:t> As a result the body may fail to maintain homeostasis</a:t>
            </a:r>
            <a:endParaRPr/>
          </a:p>
          <a:p>
            <a:pPr indent="-274320" lvl="0" marL="274320" rtl="0" algn="l">
              <a:spcBef>
                <a:spcPts val="520"/>
              </a:spcBef>
              <a:spcAft>
                <a:spcPts val="0"/>
              </a:spcAft>
              <a:buSzPts val="2470"/>
              <a:buFont typeface="Arial"/>
              <a:buChar char="•"/>
            </a:pPr>
            <a:r>
              <a:rPr lang="en-US"/>
              <a:t> Disease may result from pathogens, abnormal cells, carcinogens, poor nutrition, inherited disorders or risky personal behavior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8"/>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       Causes of disease</a:t>
            </a:r>
            <a:endParaRPr/>
          </a:p>
        </p:txBody>
      </p:sp>
      <p:sp>
        <p:nvSpPr>
          <p:cNvPr id="706" name="Google Shape;706;p58"/>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Font typeface="Arial"/>
              <a:buChar char="•"/>
            </a:pPr>
            <a:r>
              <a:rPr lang="en-US"/>
              <a:t>Inherited disorders  like Down Syndrome, Cystic Fibrosis, Sickle cell anemia</a:t>
            </a:r>
            <a:endParaRPr/>
          </a:p>
          <a:p>
            <a:pPr indent="-274320" lvl="0" marL="274320" rtl="0" algn="l">
              <a:spcBef>
                <a:spcPts val="520"/>
              </a:spcBef>
              <a:spcAft>
                <a:spcPts val="0"/>
              </a:spcAft>
              <a:buSzPts val="2470"/>
              <a:buFont typeface="Arial"/>
              <a:buChar char="•"/>
            </a:pPr>
            <a:r>
              <a:rPr lang="en-US"/>
              <a:t>Exposure to toxins or carcinogens Lead poisoning, radiation poisoning</a:t>
            </a:r>
            <a:endParaRPr/>
          </a:p>
          <a:p>
            <a:pPr indent="-274320" lvl="0" marL="274320" rtl="0" algn="l">
              <a:spcBef>
                <a:spcPts val="520"/>
              </a:spcBef>
              <a:spcAft>
                <a:spcPts val="0"/>
              </a:spcAft>
              <a:buSzPts val="2470"/>
              <a:buFont typeface="Arial"/>
              <a:buChar char="•"/>
            </a:pPr>
            <a:r>
              <a:rPr lang="en-US"/>
              <a:t> Poor nutrition  Scurvy (Vit c deficiency), goiter (Iodine deficiency)</a:t>
            </a:r>
            <a:endParaRPr/>
          </a:p>
          <a:p>
            <a:pPr indent="-274320" lvl="0" marL="274320" rtl="0" algn="l">
              <a:spcBef>
                <a:spcPts val="520"/>
              </a:spcBef>
              <a:spcAft>
                <a:spcPts val="0"/>
              </a:spcAft>
              <a:buSzPts val="2470"/>
              <a:buFont typeface="Arial"/>
              <a:buChar char="•"/>
            </a:pPr>
            <a:r>
              <a:rPr lang="en-US"/>
              <a:t>Organ dysfunction  Heart attack ,Diabetes</a:t>
            </a:r>
            <a:endParaRPr/>
          </a:p>
          <a:p>
            <a:pPr indent="-274320" lvl="0" marL="274320" rtl="0" algn="l">
              <a:spcBef>
                <a:spcPts val="520"/>
              </a:spcBef>
              <a:spcAft>
                <a:spcPts val="0"/>
              </a:spcAft>
              <a:buSzPts val="2470"/>
              <a:buFont typeface="Arial"/>
              <a:buChar char="•"/>
            </a:pPr>
            <a:r>
              <a:rPr lang="en-US"/>
              <a:t>High risk behaviors  Lung cancer, drug addiction, skin cancer</a:t>
            </a:r>
            <a:endParaRPr/>
          </a:p>
          <a:p>
            <a:pPr indent="-117475" lvl="0" marL="274320" rtl="0" algn="l">
              <a:spcBef>
                <a:spcPts val="520"/>
              </a:spcBef>
              <a:spcAft>
                <a:spcPts val="0"/>
              </a:spcAft>
              <a:buSzPts val="2470"/>
              <a:buFont typeface="Noto Sans Symbols"/>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59"/>
          <p:cNvSpPr txBox="1"/>
          <p:nvPr>
            <p:ph type="title"/>
          </p:nvPr>
        </p:nvSpPr>
        <p:spPr>
          <a:xfrm>
            <a:off x="135255" y="704215"/>
            <a:ext cx="8551545" cy="1143000"/>
          </a:xfrm>
          <a:prstGeom prst="rect">
            <a:avLst/>
          </a:prstGeom>
          <a:noFill/>
          <a:ln>
            <a:noFill/>
          </a:ln>
        </p:spPr>
        <p:txBody>
          <a:bodyPr anchorCtr="0" anchor="b" bIns="0" lIns="0" spcFirstLastPara="1" rIns="0" wrap="square" tIns="45700">
            <a:normAutofit/>
          </a:bodyPr>
          <a:lstStyle/>
          <a:p>
            <a:pPr indent="0" lvl="0" marL="0" rtl="0" algn="l">
              <a:spcBef>
                <a:spcPts val="0"/>
              </a:spcBef>
              <a:spcAft>
                <a:spcPts val="0"/>
              </a:spcAft>
              <a:buClr>
                <a:schemeClr val="dk2"/>
              </a:buClr>
              <a:buSzPts val="5000"/>
              <a:buFont typeface="Calibri"/>
              <a:buNone/>
            </a:pPr>
            <a:r>
              <a:rPr lang="en-US"/>
              <a:t>           References </a:t>
            </a:r>
            <a:endParaRPr/>
          </a:p>
        </p:txBody>
      </p:sp>
      <p:sp>
        <p:nvSpPr>
          <p:cNvPr id="712" name="Google Shape;712;p59"/>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 Human physiology by Lauralee Sherwood, seventh edition</a:t>
            </a:r>
            <a:endParaRPr/>
          </a:p>
          <a:p>
            <a:pPr indent="-274320" lvl="0" marL="274320" rtl="0" algn="l">
              <a:spcBef>
                <a:spcPts val="520"/>
              </a:spcBef>
              <a:spcAft>
                <a:spcPts val="0"/>
              </a:spcAft>
              <a:buSzPts val="2470"/>
              <a:buChar char="⚫"/>
            </a:pPr>
            <a:r>
              <a:rPr lang="en-US"/>
              <a:t>Text book physiology by Guyton &amp;Hall,14th edition</a:t>
            </a:r>
            <a:endParaRPr/>
          </a:p>
          <a:p>
            <a:pPr indent="-274320" lvl="0" marL="274320" rtl="0" algn="l">
              <a:spcBef>
                <a:spcPts val="520"/>
              </a:spcBef>
              <a:spcAft>
                <a:spcPts val="0"/>
              </a:spcAft>
              <a:buSzPts val="2470"/>
              <a:buChar char="⚫"/>
            </a:pPr>
            <a:r>
              <a:rPr lang="en-US"/>
              <a:t>Text book of physiology by Linda .s contanzo,third edition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7"/>
          <p:cNvSpPr txBox="1"/>
          <p:nvPr>
            <p:ph idx="11" type="ftr"/>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a:solidFill>
                  <a:schemeClr val="dk1"/>
                </a:solidFill>
                <a:latin typeface="Arial"/>
                <a:ea typeface="Arial"/>
                <a:cs typeface="Arial"/>
                <a:sym typeface="Arial"/>
              </a:rPr>
              <a:t>Chapter 1 Homeostasis: The Foundation of Physiology  </a:t>
            </a:r>
            <a:br>
              <a:rPr b="0" i="0" lang="en-US" sz="800" u="none">
                <a:solidFill>
                  <a:schemeClr val="dk1"/>
                </a:solidFill>
                <a:latin typeface="Arial"/>
                <a:ea typeface="Arial"/>
                <a:cs typeface="Arial"/>
                <a:sym typeface="Arial"/>
              </a:rPr>
            </a:br>
            <a:r>
              <a:rPr b="0" i="1" lang="en-US" sz="800" u="none">
                <a:solidFill>
                  <a:schemeClr val="dk1"/>
                </a:solidFill>
                <a:latin typeface="Arial"/>
                <a:ea typeface="Arial"/>
                <a:cs typeface="Arial"/>
                <a:sym typeface="Arial"/>
              </a:rPr>
              <a:t>Human Physiology</a:t>
            </a:r>
            <a:r>
              <a:rPr b="0" i="0" lang="en-US" sz="800" u="none">
                <a:solidFill>
                  <a:schemeClr val="dk1"/>
                </a:solidFill>
                <a:latin typeface="Arial"/>
                <a:ea typeface="Arial"/>
                <a:cs typeface="Arial"/>
                <a:sym typeface="Arial"/>
              </a:rPr>
              <a:t> by Lauralee Sherwood ©2007 Brooks/Cole-Thomson Learning</a:t>
            </a:r>
            <a:endParaRPr/>
          </a:p>
        </p:txBody>
      </p:sp>
      <p:sp>
        <p:nvSpPr>
          <p:cNvPr id="269" name="Google Shape;269;p7"/>
          <p:cNvSpPr txBox="1"/>
          <p:nvPr>
            <p:ph type="title"/>
          </p:nvPr>
        </p:nvSpPr>
        <p:spPr>
          <a:xfrm>
            <a:off x="457200" y="704088"/>
            <a:ext cx="8229600" cy="1143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2"/>
              </a:buClr>
              <a:buSzPts val="4000"/>
              <a:buFont typeface="Calibri"/>
              <a:buNone/>
            </a:pPr>
            <a:r>
              <a:rPr lang="en-US" sz="4000"/>
              <a:t>Body Systems</a:t>
            </a:r>
            <a:endParaRPr/>
          </a:p>
        </p:txBody>
      </p:sp>
      <p:pic>
        <p:nvPicPr>
          <p:cNvPr descr="0103right" id="270" name="Google Shape;270;p7"/>
          <p:cNvPicPr preferRelativeResize="0"/>
          <p:nvPr/>
        </p:nvPicPr>
        <p:blipFill rotWithShape="1">
          <a:blip r:embed="rId3">
            <a:alphaModFix/>
          </a:blip>
          <a:srcRect b="0" l="0" r="0" t="0"/>
          <a:stretch/>
        </p:blipFill>
        <p:spPr>
          <a:xfrm>
            <a:off x="838200" y="762000"/>
            <a:ext cx="7467600" cy="52371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8"/>
          <p:cNvSpPr/>
          <p:nvPr/>
        </p:nvSpPr>
        <p:spPr>
          <a:xfrm>
            <a:off x="228600" y="914400"/>
            <a:ext cx="8610600" cy="5878513"/>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lang="en-US" sz="2800" u="sng">
                <a:solidFill>
                  <a:schemeClr val="dk1"/>
                </a:solidFill>
                <a:latin typeface="Garamond"/>
                <a:ea typeface="Garamond"/>
                <a:cs typeface="Garamond"/>
                <a:sym typeface="Garamond"/>
              </a:rPr>
              <a:t>“</a:t>
            </a:r>
            <a:r>
              <a:rPr lang="en-US" sz="2800">
                <a:solidFill>
                  <a:schemeClr val="dk1"/>
                </a:solidFill>
                <a:latin typeface="Garamond"/>
                <a:ea typeface="Garamond"/>
                <a:cs typeface="Garamond"/>
                <a:sym typeface="Garamond"/>
              </a:rPr>
              <a:t>A branch of biology dealing with the functions and activities of living organisms and their parts”</a:t>
            </a:r>
            <a:endParaRPr/>
          </a:p>
          <a:p>
            <a:pPr indent="0" lvl="0" marL="0" marR="0" rtl="0" algn="just">
              <a:spcBef>
                <a:spcPts val="0"/>
              </a:spcBef>
              <a:spcAft>
                <a:spcPts val="0"/>
              </a:spcAft>
              <a:buNone/>
            </a:pPr>
            <a:r>
              <a:t/>
            </a:r>
            <a:endParaRPr b="1" sz="2800">
              <a:solidFill>
                <a:schemeClr val="dk1"/>
              </a:solidFill>
              <a:latin typeface="Constantia"/>
              <a:ea typeface="Constantia"/>
              <a:cs typeface="Constantia"/>
              <a:sym typeface="Constantia"/>
            </a:endParaRPr>
          </a:p>
          <a:p>
            <a:pPr indent="0" lvl="0" marL="0" marR="0" rtl="0" algn="just">
              <a:spcBef>
                <a:spcPts val="0"/>
              </a:spcBef>
              <a:spcAft>
                <a:spcPts val="0"/>
              </a:spcAft>
              <a:buNone/>
            </a:pPr>
            <a:r>
              <a:rPr b="1" lang="en-US" sz="2800">
                <a:solidFill>
                  <a:schemeClr val="dk1"/>
                </a:solidFill>
                <a:latin typeface="Constantia"/>
                <a:ea typeface="Constantia"/>
                <a:cs typeface="Constantia"/>
                <a:sym typeface="Constantia"/>
              </a:rPr>
              <a:t>“Physiology is the study of the normal function of cell, tissue, organs, systems and organisms, including all physical and chemical processes.”</a:t>
            </a:r>
            <a:endParaRPr b="1" sz="2800">
              <a:solidFill>
                <a:schemeClr val="dk1"/>
              </a:solidFill>
              <a:latin typeface="Constantia"/>
              <a:ea typeface="Constantia"/>
              <a:cs typeface="Constantia"/>
              <a:sym typeface="Constantia"/>
            </a:endParaRPr>
          </a:p>
          <a:p>
            <a:pPr indent="0" lvl="0" marL="0" marR="0" rtl="0" algn="just">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400">
              <a:solidFill>
                <a:schemeClr val="dk1"/>
              </a:solidFill>
              <a:latin typeface="Arial Narrow"/>
              <a:ea typeface="Arial Narrow"/>
              <a:cs typeface="Arial Narrow"/>
              <a:sym typeface="Arial Narrow"/>
            </a:endParaRPr>
          </a:p>
          <a:p>
            <a:pPr indent="0" lvl="0" marL="0" marR="0" rtl="0" algn="l">
              <a:spcBef>
                <a:spcPts val="0"/>
              </a:spcBef>
              <a:spcAft>
                <a:spcPts val="0"/>
              </a:spcAft>
              <a:buNone/>
            </a:pPr>
            <a:r>
              <a:rPr b="1" lang="en-US" sz="1800">
                <a:solidFill>
                  <a:schemeClr val="dk1"/>
                </a:solidFill>
                <a:latin typeface="Arial Narrow"/>
                <a:ea typeface="Arial Narrow"/>
                <a:cs typeface="Arial Narrow"/>
                <a:sym typeface="Arial Narrow"/>
              </a:rPr>
              <a:t>Physiology </a:t>
            </a:r>
            <a:r>
              <a:rPr lang="en-US" sz="1800">
                <a:solidFill>
                  <a:schemeClr val="dk1"/>
                </a:solidFill>
                <a:latin typeface="Arial Narrow"/>
                <a:ea typeface="Arial Narrow"/>
                <a:cs typeface="Arial Narrow"/>
                <a:sym typeface="Arial Narrow"/>
              </a:rPr>
              <a:t>(from Ancient Greek: </a:t>
            </a:r>
            <a:r>
              <a:rPr lang="en-US" sz="1800">
                <a:solidFill>
                  <a:schemeClr val="accent2"/>
                </a:solidFill>
                <a:latin typeface="Garamond"/>
                <a:ea typeface="Garamond"/>
                <a:cs typeface="Garamond"/>
                <a:sym typeface="Garamond"/>
              </a:rPr>
              <a:t>physio = nature; </a:t>
            </a:r>
            <a:r>
              <a:rPr lang="en-US" sz="1800">
                <a:solidFill>
                  <a:srgbClr val="FF0000"/>
                </a:solidFill>
                <a:latin typeface="Garamond"/>
                <a:ea typeface="Garamond"/>
                <a:cs typeface="Garamond"/>
                <a:sym typeface="Garamond"/>
              </a:rPr>
              <a:t>logos = study):  </a:t>
            </a:r>
            <a:r>
              <a:rPr lang="en-US" sz="1800">
                <a:solidFill>
                  <a:schemeClr val="dk1"/>
                </a:solidFill>
                <a:latin typeface="Garamond"/>
                <a:ea typeface="Garamond"/>
                <a:cs typeface="Garamond"/>
                <a:sym typeface="Garamond"/>
              </a:rPr>
              <a:t>study of how the body works to maintain life</a:t>
            </a:r>
            <a:endParaRPr sz="2000">
              <a:solidFill>
                <a:schemeClr val="dk1"/>
              </a:solidFill>
              <a:latin typeface="Garamond"/>
              <a:ea typeface="Garamond"/>
              <a:cs typeface="Garamond"/>
              <a:sym typeface="Garamond"/>
            </a:endParaRPr>
          </a:p>
          <a:p>
            <a:pPr indent="-177800" lvl="0" marL="0" marR="0" rtl="0" algn="l">
              <a:spcBef>
                <a:spcPts val="0"/>
              </a:spcBef>
              <a:spcAft>
                <a:spcPts val="0"/>
              </a:spcAft>
              <a:buClr>
                <a:schemeClr val="dk1"/>
              </a:buClr>
              <a:buSzPts val="2800"/>
              <a:buFont typeface="Garamond"/>
              <a:buChar char="-"/>
            </a:pPr>
            <a:r>
              <a:rPr lang="en-US" sz="2800">
                <a:solidFill>
                  <a:schemeClr val="dk1"/>
                </a:solidFill>
                <a:latin typeface="Garamond"/>
                <a:ea typeface="Garamond"/>
                <a:cs typeface="Garamond"/>
                <a:sym typeface="Garamond"/>
              </a:rPr>
              <a:t>cell 🡪 tissue 🡪 organ 🡪 organ system 🡪 organism</a:t>
            </a:r>
            <a:endParaRPr/>
          </a:p>
          <a:p>
            <a:pPr indent="0" lvl="0" marL="0" marR="0" rtl="0" algn="l">
              <a:spcBef>
                <a:spcPts val="0"/>
              </a:spcBef>
              <a:spcAft>
                <a:spcPts val="0"/>
              </a:spcAft>
              <a:buNone/>
            </a:pPr>
            <a:r>
              <a:t/>
            </a:r>
            <a:endParaRPr sz="2000">
              <a:solidFill>
                <a:schemeClr val="dk1"/>
              </a:solidFill>
              <a:latin typeface="Garamond"/>
              <a:ea typeface="Garamond"/>
              <a:cs typeface="Garamond"/>
              <a:sym typeface="Garamond"/>
            </a:endParaRPr>
          </a:p>
          <a:p>
            <a:pPr indent="0" lvl="0" marL="0" marR="0" rtl="0" algn="just">
              <a:spcBef>
                <a:spcPts val="0"/>
              </a:spcBef>
              <a:spcAft>
                <a:spcPts val="0"/>
              </a:spcAft>
              <a:buNone/>
            </a:pPr>
            <a:r>
              <a:t/>
            </a:r>
            <a:endParaRPr sz="1400">
              <a:solidFill>
                <a:schemeClr val="dk1"/>
              </a:solidFill>
              <a:latin typeface="Arial Narrow"/>
              <a:ea typeface="Arial Narrow"/>
              <a:cs typeface="Arial Narrow"/>
              <a:sym typeface="Arial Narrow"/>
            </a:endParaRPr>
          </a:p>
          <a:p>
            <a:pPr indent="0" lvl="0" marL="0" marR="0" rtl="0" algn="just">
              <a:spcBef>
                <a:spcPts val="0"/>
              </a:spcBef>
              <a:spcAft>
                <a:spcPts val="0"/>
              </a:spcAft>
              <a:buNone/>
            </a:pPr>
            <a:r>
              <a:rPr b="1" lang="en-US" sz="2800">
                <a:solidFill>
                  <a:schemeClr val="dk1"/>
                </a:solidFill>
                <a:latin typeface="Garamond"/>
                <a:ea typeface="Garamond"/>
                <a:cs typeface="Garamond"/>
                <a:sym typeface="Garamond"/>
              </a:rPr>
              <a:t>Human physiology </a:t>
            </a:r>
            <a:r>
              <a:rPr lang="en-US" sz="2800">
                <a:solidFill>
                  <a:schemeClr val="dk1"/>
                </a:solidFill>
                <a:latin typeface="Garamond"/>
                <a:ea typeface="Garamond"/>
                <a:cs typeface="Garamond"/>
                <a:sym typeface="Garamond"/>
              </a:rPr>
              <a:t>is the scientific study of normal body function.</a:t>
            </a:r>
            <a:endParaRPr sz="4800">
              <a:solidFill>
                <a:schemeClr val="dk1"/>
              </a:solidFill>
              <a:latin typeface="Arial Narrow"/>
              <a:ea typeface="Arial Narrow"/>
              <a:cs typeface="Arial Narrow"/>
              <a:sym typeface="Arial Narrow"/>
            </a:endParaRPr>
          </a:p>
        </p:txBody>
      </p:sp>
      <p:sp>
        <p:nvSpPr>
          <p:cNvPr id="277" name="Google Shape;277;p8"/>
          <p:cNvSpPr txBox="1"/>
          <p:nvPr/>
        </p:nvSpPr>
        <p:spPr>
          <a:xfrm>
            <a:off x="179512" y="116632"/>
            <a:ext cx="845820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u="sng">
                <a:solidFill>
                  <a:schemeClr val="dk1"/>
                </a:solidFill>
                <a:latin typeface="Times New Roman"/>
                <a:ea typeface="Times New Roman"/>
                <a:cs typeface="Times New Roman"/>
                <a:sym typeface="Times New Roman"/>
              </a:rPr>
              <a:t>Physiology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9"/>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fontScale="90000"/>
          </a:bodyPr>
          <a:lstStyle/>
          <a:p>
            <a:pPr indent="0" lvl="0" marL="0" rtl="0" algn="l">
              <a:spcBef>
                <a:spcPts val="0"/>
              </a:spcBef>
              <a:spcAft>
                <a:spcPts val="0"/>
              </a:spcAft>
              <a:buClr>
                <a:schemeClr val="dk2"/>
              </a:buClr>
              <a:buSzPct val="100000"/>
              <a:buFont typeface="Calibri"/>
              <a:buNone/>
            </a:pPr>
            <a:r>
              <a:rPr lang="en-US"/>
              <a:t>Physiology Study of Functions of Living Things</a:t>
            </a:r>
            <a:endParaRPr/>
          </a:p>
        </p:txBody>
      </p:sp>
      <p:sp>
        <p:nvSpPr>
          <p:cNvPr id="283" name="Google Shape;283;p9"/>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2470"/>
              <a:buChar char="⚫"/>
            </a:pPr>
            <a:r>
              <a:rPr lang="en-US"/>
              <a:t>Two approaches to explain body functions</a:t>
            </a:r>
            <a:endParaRPr/>
          </a:p>
          <a:p>
            <a:pPr indent="-274320" lvl="0" marL="274320" rtl="0" algn="l">
              <a:spcBef>
                <a:spcPts val="520"/>
              </a:spcBef>
              <a:spcAft>
                <a:spcPts val="0"/>
              </a:spcAft>
              <a:buSzPts val="2470"/>
              <a:buChar char="⚫"/>
            </a:pPr>
            <a:r>
              <a:rPr lang="en-US"/>
              <a:t>Emphasis on purpose of body process (Why)</a:t>
            </a:r>
            <a:endParaRPr/>
          </a:p>
          <a:p>
            <a:pPr indent="0" lvl="0" marL="0" rtl="0" algn="l">
              <a:spcBef>
                <a:spcPts val="520"/>
              </a:spcBef>
              <a:spcAft>
                <a:spcPts val="0"/>
              </a:spcAft>
              <a:buSzPts val="2470"/>
              <a:buNone/>
            </a:pPr>
            <a:r>
              <a:rPr lang="en-US"/>
              <a:t>Explanations are in terms of meeting a bodily need</a:t>
            </a:r>
            <a:endParaRPr/>
          </a:p>
          <a:p>
            <a:pPr indent="-274320" lvl="0" marL="274320" rtl="0" algn="l">
              <a:spcBef>
                <a:spcPts val="520"/>
              </a:spcBef>
              <a:spcAft>
                <a:spcPts val="0"/>
              </a:spcAft>
              <a:buSzPts val="2470"/>
              <a:buChar char="⚫"/>
            </a:pPr>
            <a:r>
              <a:rPr lang="en-US"/>
              <a:t>Emphasis on Mechanism (How)</a:t>
            </a:r>
            <a:endParaRPr/>
          </a:p>
          <a:p>
            <a:pPr indent="0" lvl="0" marL="0" rtl="0" algn="l">
              <a:spcBef>
                <a:spcPts val="520"/>
              </a:spcBef>
              <a:spcAft>
                <a:spcPts val="0"/>
              </a:spcAft>
              <a:buSzPts val="2470"/>
              <a:buNone/>
            </a:pPr>
            <a:r>
              <a:rPr lang="en-US"/>
              <a:t>Explanations are in terms of cause and effect sequences</a:t>
            </a:r>
            <a:endParaRPr/>
          </a:p>
          <a:p>
            <a:pPr indent="-274320" lvl="0" marL="274320" rtl="0" algn="l">
              <a:spcBef>
                <a:spcPts val="520"/>
              </a:spcBef>
              <a:spcAft>
                <a:spcPts val="0"/>
              </a:spcAft>
              <a:buSzPts val="2470"/>
              <a:buChar char="⚫"/>
            </a:pPr>
            <a:r>
              <a:rPr lang="en-US"/>
              <a:t>Body is viewed as a machine.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0"/>
          <p:cNvSpPr txBox="1"/>
          <p:nvPr>
            <p:ph idx="1" type="body"/>
          </p:nvPr>
        </p:nvSpPr>
        <p:spPr>
          <a:xfrm>
            <a:off x="822960" y="1447800"/>
            <a:ext cx="7520940" cy="3232677"/>
          </a:xfrm>
          <a:prstGeom prst="rect">
            <a:avLst/>
          </a:prstGeom>
          <a:noFill/>
          <a:ln>
            <a:noFill/>
          </a:ln>
        </p:spPr>
        <p:txBody>
          <a:bodyPr anchorCtr="0" anchor="t" bIns="45700" lIns="91425" spcFirstLastPara="1" rIns="91425" wrap="square" tIns="45700">
            <a:normAutofit/>
          </a:bodyPr>
          <a:lstStyle/>
          <a:p>
            <a:pPr indent="-274320" lvl="0" marL="274320" rtl="0" algn="ctr">
              <a:spcBef>
                <a:spcPts val="0"/>
              </a:spcBef>
              <a:spcAft>
                <a:spcPts val="0"/>
              </a:spcAft>
              <a:buSzPts val="4180"/>
              <a:buFont typeface="Noto Sans Symbols"/>
              <a:buNone/>
            </a:pPr>
            <a:r>
              <a:rPr lang="en-US" sz="4400">
                <a:latin typeface="Calibri"/>
                <a:ea typeface="Calibri"/>
                <a:cs typeface="Calibri"/>
                <a:sym typeface="Calibri"/>
              </a:rPr>
              <a:t>The maintenance of  a constant environment in the body is called </a:t>
            </a:r>
            <a:r>
              <a:rPr lang="en-US" sz="4400">
                <a:solidFill>
                  <a:schemeClr val="hlink"/>
                </a:solidFill>
                <a:latin typeface="Calibri"/>
                <a:ea typeface="Calibri"/>
                <a:cs typeface="Calibri"/>
                <a:sym typeface="Calibri"/>
              </a:rPr>
              <a:t>Homeostasis</a:t>
            </a:r>
            <a:endParaRPr sz="4400">
              <a:latin typeface="Calibri"/>
              <a:ea typeface="Calibri"/>
              <a:cs typeface="Calibri"/>
              <a:sym typeface="Calibri"/>
            </a:endParaRPr>
          </a:p>
        </p:txBody>
      </p:sp>
      <p:sp>
        <p:nvSpPr>
          <p:cNvPr id="290" name="Google Shape;290;p10"/>
          <p:cNvSpPr txBox="1"/>
          <p:nvPr/>
        </p:nvSpPr>
        <p:spPr>
          <a:xfrm>
            <a:off x="5791200" y="400786"/>
            <a:ext cx="28194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Garamond"/>
                <a:ea typeface="Garamond"/>
                <a:cs typeface="Garamond"/>
                <a:sym typeface="Garamond"/>
              </a:rPr>
              <a:t>Homeostasis</a:t>
            </a:r>
            <a:endParaRPr b="1" sz="3200">
              <a:solidFill>
                <a:schemeClr val="dk1"/>
              </a:solidFill>
              <a:latin typeface="Garamond"/>
              <a:ea typeface="Garamond"/>
              <a:cs typeface="Garamond"/>
              <a:sym typeface="Garamond"/>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animEffect filter="fade" transition="in">
                                      <p:cBhvr>
                                        <p:cTn dur="1000"/>
                                        <p:tgtEl>
                                          <p:spTgt spid="28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2006-11-12T04:39:00Z</dcterms:created>
  <dc:creator>Belinda Shorland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CE60AD8B98774007AE37534C4785DC60_12</vt:lpwstr>
  </property>
  <property fmtid="{D5CDD505-2E9C-101B-9397-08002B2CF9AE}" pid="3" name="KSOProductBuildVer">
    <vt:lpwstr>1033-12.2.0.20323</vt:lpwstr>
  </property>
</Properties>
</file>